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  <p:sldMasterId id="2147483682" r:id="rId13"/>
    <p:sldMasterId id="2147483684" r:id="rId14"/>
    <p:sldMasterId id="2147483686" r:id="rId15"/>
    <p:sldMasterId id="2147483688" r:id="rId16"/>
    <p:sldMasterId id="2147483690" r:id="rId17"/>
    <p:sldMasterId id="2147483692" r:id="rId18"/>
    <p:sldMasterId id="2147483694" r:id="rId19"/>
    <p:sldMasterId id="2147483696" r:id="rId20"/>
    <p:sldMasterId id="2147483698" r:id="rId21"/>
    <p:sldMasterId id="2147483700" r:id="rId22"/>
    <p:sldMasterId id="2147483702" r:id="rId23"/>
    <p:sldMasterId id="2147483704" r:id="rId24"/>
    <p:sldMasterId id="2147483706" r:id="rId25"/>
    <p:sldMasterId id="2147483708" r:id="rId26"/>
    <p:sldMasterId id="2147483710" r:id="rId27"/>
    <p:sldMasterId id="2147483712" r:id="rId28"/>
    <p:sldMasterId id="2147483714" r:id="rId29"/>
    <p:sldMasterId id="2147483716" r:id="rId30"/>
    <p:sldMasterId id="2147483718" r:id="rId31"/>
    <p:sldMasterId id="2147483720" r:id="rId32"/>
    <p:sldMasterId id="2147483722" r:id="rId33"/>
    <p:sldMasterId id="2147483724" r:id="rId34"/>
    <p:sldMasterId id="2147483726" r:id="rId35"/>
    <p:sldMasterId id="2147483728" r:id="rId36"/>
    <p:sldMasterId id="2147483730" r:id="rId37"/>
    <p:sldMasterId id="2147483732" r:id="rId38"/>
    <p:sldMasterId id="2147483734" r:id="rId39"/>
  </p:sldMasterIdLst>
  <p:notesMasterIdLst>
    <p:notesMasterId r:id="rId97"/>
  </p:notesMasterIdLst>
  <p:sldIdLst>
    <p:sldId id="256" r:id="rId40"/>
    <p:sldId id="257" r:id="rId41"/>
    <p:sldId id="258" r:id="rId42"/>
    <p:sldId id="259" r:id="rId43"/>
    <p:sldId id="313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5" r:id="rId56"/>
    <p:sldId id="276" r:id="rId57"/>
    <p:sldId id="277" r:id="rId58"/>
    <p:sldId id="278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299" r:id="rId80"/>
    <p:sldId id="300" r:id="rId81"/>
    <p:sldId id="301" r:id="rId82"/>
    <p:sldId id="302" r:id="rId83"/>
    <p:sldId id="303" r:id="rId84"/>
    <p:sldId id="304" r:id="rId85"/>
    <p:sldId id="305" r:id="rId86"/>
    <p:sldId id="306" r:id="rId87"/>
    <p:sldId id="307" r:id="rId88"/>
    <p:sldId id="308" r:id="rId89"/>
    <p:sldId id="309" r:id="rId90"/>
    <p:sldId id="310" r:id="rId91"/>
    <p:sldId id="311" r:id="rId92"/>
    <p:sldId id="312" r:id="rId93"/>
    <p:sldId id="272" r:id="rId94"/>
    <p:sldId id="273" r:id="rId95"/>
    <p:sldId id="274" r:id="rId96"/>
  </p:sldIdLst>
  <p:sldSz cx="18288000" cy="10287000"/>
  <p:notesSz cx="6858000" cy="9144000"/>
  <p:embeddedFontLst>
    <p:embeddedFont>
      <p:font typeface="Inter Tight Heavy" panose="020B0604020202020204" charset="0"/>
      <p:regular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Berlin Sans FB" panose="020E0602020502020306" pitchFamily="34" charset="0"/>
      <p:regular r:id="rId103"/>
      <p:bold r:id="rId104"/>
    </p:embeddedFont>
    <p:embeddedFont>
      <p:font typeface="Inter Tight Medium" panose="020B0604020202020204" charset="0"/>
      <p:regular r:id="rId105"/>
    </p:embeddedFont>
    <p:embeddedFont>
      <p:font typeface="Inter Tight" panose="020B0604020202020204" charset="0"/>
      <p:regular r:id="rId106"/>
    </p:embeddedFont>
    <p:embeddedFont>
      <p:font typeface="Libre Baskerville" panose="020B0604020202020204" charset="0"/>
      <p:regular r:id="rId107"/>
    </p:embeddedFont>
    <p:embeddedFont>
      <p:font typeface="Calibri Light" panose="020F0302020204030204" pitchFamily="34" charset="0"/>
      <p:regular r:id="rId108"/>
      <p:italic r:id="rId109"/>
    </p:embeddedFont>
    <p:embeddedFont>
      <p:font typeface="Libre Baskerville Bold" panose="020B0604020202020204" charset="0"/>
      <p:regular r:id="rId110"/>
    </p:embeddedFont>
    <p:embeddedFont>
      <p:font typeface="Nourd Bold" panose="020B0604020202020204" charset="0"/>
      <p:regular r:id="rId111"/>
    </p:embeddedFont>
    <p:embeddedFont>
      <p:font typeface="Libre Baskerville Italics" panose="020B0604020202020204" charset="0"/>
      <p:regular r:id="rId1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78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63" Type="http://schemas.openxmlformats.org/officeDocument/2006/relationships/slide" Target="slides/slide24.xml"/><Relationship Id="rId68" Type="http://schemas.openxmlformats.org/officeDocument/2006/relationships/slide" Target="slides/slide29.xml"/><Relationship Id="rId84" Type="http://schemas.openxmlformats.org/officeDocument/2006/relationships/slide" Target="slides/slide45.xml"/><Relationship Id="rId89" Type="http://schemas.openxmlformats.org/officeDocument/2006/relationships/slide" Target="slides/slide50.xml"/><Relationship Id="rId112" Type="http://schemas.openxmlformats.org/officeDocument/2006/relationships/font" Target="fonts/font15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10.fntdata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slide" Target="slides/slide19.xml"/><Relationship Id="rId66" Type="http://schemas.openxmlformats.org/officeDocument/2006/relationships/slide" Target="slides/slide27.xml"/><Relationship Id="rId74" Type="http://schemas.openxmlformats.org/officeDocument/2006/relationships/slide" Target="slides/slide35.xml"/><Relationship Id="rId79" Type="http://schemas.openxmlformats.org/officeDocument/2006/relationships/slide" Target="slides/slide40.xml"/><Relationship Id="rId87" Type="http://schemas.openxmlformats.org/officeDocument/2006/relationships/slide" Target="slides/slide48.xml"/><Relationship Id="rId102" Type="http://schemas.openxmlformats.org/officeDocument/2006/relationships/font" Target="fonts/font5.fntdata"/><Relationship Id="rId110" Type="http://schemas.openxmlformats.org/officeDocument/2006/relationships/font" Target="fonts/font13.fntdata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2.xml"/><Relationship Id="rId82" Type="http://schemas.openxmlformats.org/officeDocument/2006/relationships/slide" Target="slides/slide43.xml"/><Relationship Id="rId90" Type="http://schemas.openxmlformats.org/officeDocument/2006/relationships/slide" Target="slides/slide51.xml"/><Relationship Id="rId95" Type="http://schemas.openxmlformats.org/officeDocument/2006/relationships/slide" Target="slides/slide5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64" Type="http://schemas.openxmlformats.org/officeDocument/2006/relationships/slide" Target="slides/slide25.xml"/><Relationship Id="rId69" Type="http://schemas.openxmlformats.org/officeDocument/2006/relationships/slide" Target="slides/slide30.xml"/><Relationship Id="rId77" Type="http://schemas.openxmlformats.org/officeDocument/2006/relationships/slide" Target="slides/slide38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2.xml"/><Relationship Id="rId72" Type="http://schemas.openxmlformats.org/officeDocument/2006/relationships/slide" Target="slides/slide33.xml"/><Relationship Id="rId80" Type="http://schemas.openxmlformats.org/officeDocument/2006/relationships/slide" Target="slides/slide41.xml"/><Relationship Id="rId85" Type="http://schemas.openxmlformats.org/officeDocument/2006/relationships/slide" Target="slides/slide46.xml"/><Relationship Id="rId93" Type="http://schemas.openxmlformats.org/officeDocument/2006/relationships/slide" Target="slides/slide54.xml"/><Relationship Id="rId9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7.xml"/><Relationship Id="rId59" Type="http://schemas.openxmlformats.org/officeDocument/2006/relationships/slide" Target="slides/slide20.xml"/><Relationship Id="rId67" Type="http://schemas.openxmlformats.org/officeDocument/2006/relationships/slide" Target="slides/slide28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62" Type="http://schemas.openxmlformats.org/officeDocument/2006/relationships/slide" Target="slides/slide23.xml"/><Relationship Id="rId70" Type="http://schemas.openxmlformats.org/officeDocument/2006/relationships/slide" Target="slides/slide31.xml"/><Relationship Id="rId75" Type="http://schemas.openxmlformats.org/officeDocument/2006/relationships/slide" Target="slides/slide36.xml"/><Relationship Id="rId83" Type="http://schemas.openxmlformats.org/officeDocument/2006/relationships/slide" Target="slides/slide44.xml"/><Relationship Id="rId88" Type="http://schemas.openxmlformats.org/officeDocument/2006/relationships/slide" Target="slides/slide49.xml"/><Relationship Id="rId91" Type="http://schemas.openxmlformats.org/officeDocument/2006/relationships/slide" Target="slides/slide52.xml"/><Relationship Id="rId96" Type="http://schemas.openxmlformats.org/officeDocument/2006/relationships/slide" Target="slides/slide57.xml"/><Relationship Id="rId11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0.xml"/><Relationship Id="rId57" Type="http://schemas.openxmlformats.org/officeDocument/2006/relationships/slide" Target="slides/slide18.xml"/><Relationship Id="rId106" Type="http://schemas.openxmlformats.org/officeDocument/2006/relationships/font" Target="fonts/font9.fntdata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slide" Target="slides/slide21.xml"/><Relationship Id="rId65" Type="http://schemas.openxmlformats.org/officeDocument/2006/relationships/slide" Target="slides/slide26.xml"/><Relationship Id="rId73" Type="http://schemas.openxmlformats.org/officeDocument/2006/relationships/slide" Target="slides/slide34.xml"/><Relationship Id="rId78" Type="http://schemas.openxmlformats.org/officeDocument/2006/relationships/slide" Target="slides/slide39.xml"/><Relationship Id="rId81" Type="http://schemas.openxmlformats.org/officeDocument/2006/relationships/slide" Target="slides/slide42.xml"/><Relationship Id="rId86" Type="http://schemas.openxmlformats.org/officeDocument/2006/relationships/slide" Target="slides/slide47.xml"/><Relationship Id="rId94" Type="http://schemas.openxmlformats.org/officeDocument/2006/relationships/slide" Target="slides/slide55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font" Target="fonts/font12.fntdata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1.xml"/><Relationship Id="rId55" Type="http://schemas.openxmlformats.org/officeDocument/2006/relationships/slide" Target="slides/slide16.xml"/><Relationship Id="rId76" Type="http://schemas.openxmlformats.org/officeDocument/2006/relationships/slide" Target="slides/slide37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2.xml"/><Relationship Id="rId92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68550958997687"/>
          <c:y val="7.791737690434875E-3"/>
          <c:w val="0.48179010873594963"/>
          <c:h val="0.906364990761371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CC-7D48-87B6-3DFD9197753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CC-7D48-87B6-3DFD9197753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CC-7D48-87B6-3DFD91977535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Holding steady but experiencing some challenges</c:v>
                </c:pt>
                <c:pt idx="1">
                  <c:v>Stable and growing</c:v>
                </c:pt>
                <c:pt idx="2">
                  <c:v>Facing significant challenges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0.58009999999999995</c:v>
                </c:pt>
                <c:pt idx="1">
                  <c:v>0.25109999999999999</c:v>
                </c:pt>
                <c:pt idx="2">
                  <c:v>0.16880000000000001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CC-7D48-87B6-3DFD91977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20579168"/>
        <c:axId val="331629368"/>
      </c:barChart>
      <c:catAx>
        <c:axId val="62057916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low"/>
        <c:spPr>
          <a:noFill/>
          <a:ln w="9525" cap="flat" cmpd="sng" algn="ctr">
            <a:solidFill>
              <a:srgbClr val="7F7F7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29368"/>
        <c:crosses val="autoZero"/>
        <c:auto val="1"/>
        <c:lblAlgn val="ctr"/>
        <c:lblOffset val="100"/>
        <c:noMultiLvlLbl val="0"/>
      </c:catAx>
      <c:valAx>
        <c:axId val="3316293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7F7F7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57916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26-0F46-B0F8-69F2EF0C14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26-0F46-B0F8-69F2EF0C14E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026-0F46-B0F8-69F2EF0C14E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026-0F46-B0F8-69F2EF0C14E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026-0F46-B0F8-69F2EF0C14E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026-0F46-B0F8-69F2EF0C14E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026-0F46-B0F8-69F2EF0C14E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026-0F46-B0F8-69F2EF0C14E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026-0F46-B0F8-69F2EF0C14EC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Funding uncertainty</c:v>
                </c:pt>
                <c:pt idx="1">
                  <c:v>Staff and workforce challenges</c:v>
                </c:pt>
                <c:pt idx="2">
                  <c:v>High costs due to inflation</c:v>
                </c:pt>
                <c:pt idx="3">
                  <c:v>Increasing demands for services</c:v>
                </c:pt>
                <c:pt idx="4">
                  <c:v>Delays or cuts to federal funding</c:v>
                </c:pt>
                <c:pt idx="5">
                  <c:v>Keeping up with legal, HR, or compliance requirements</c:v>
                </c:pt>
                <c:pt idx="6">
                  <c:v>Accessing state resources via grants and/or contracts</c:v>
                </c:pt>
                <c:pt idx="7">
                  <c:v>Policy and advocacy barriers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0.79220000000000002</c:v>
                </c:pt>
                <c:pt idx="1">
                  <c:v>0.44159999999999999</c:v>
                </c:pt>
                <c:pt idx="2">
                  <c:v>0.43290000000000001</c:v>
                </c:pt>
                <c:pt idx="3">
                  <c:v>0.35499999999999998</c:v>
                </c:pt>
                <c:pt idx="4">
                  <c:v>0.34200000000000003</c:v>
                </c:pt>
                <c:pt idx="5">
                  <c:v>0.32469999999999999</c:v>
                </c:pt>
                <c:pt idx="6">
                  <c:v>0.25109999999999999</c:v>
                </c:pt>
                <c:pt idx="7">
                  <c:v>0.1169</c:v>
                </c:pt>
                <c:pt idx="8">
                  <c:v>0.10390000000000001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026-0F46-B0F8-69F2EF0C14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10377600"/>
        <c:axId val="610369368"/>
      </c:barChart>
      <c:catAx>
        <c:axId val="6103776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low"/>
        <c:spPr>
          <a:noFill/>
          <a:ln w="6350" cap="flat" cmpd="sng" algn="ctr">
            <a:solidFill>
              <a:srgbClr val="7F7F7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369368"/>
        <c:crosses val="autoZero"/>
        <c:auto val="1"/>
        <c:lblAlgn val="ctr"/>
        <c:lblOffset val="100"/>
        <c:noMultiLvlLbl val="0"/>
      </c:catAx>
      <c:valAx>
        <c:axId val="610369368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solidFill>
              <a:srgbClr val="7F7F7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377600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1.svg"/><Relationship Id="rId1" Type="http://schemas.openxmlformats.org/officeDocument/2006/relationships/image" Target="../media/image88.png"/><Relationship Id="rId4" Type="http://schemas.openxmlformats.org/officeDocument/2006/relationships/image" Target="../media/image6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1.svg"/><Relationship Id="rId1" Type="http://schemas.openxmlformats.org/officeDocument/2006/relationships/image" Target="../media/image88.png"/><Relationship Id="rId4" Type="http://schemas.openxmlformats.org/officeDocument/2006/relationships/image" Target="../media/image6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D5902-D3DE-4279-9D4D-E6DDE94F1BA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A9313D-0959-4707-88AA-B132F9A1A6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bg1"/>
              </a:solidFill>
            </a:rPr>
            <a:t>2017:</a:t>
          </a:r>
          <a:r>
            <a:rPr lang="en-US" sz="1800" dirty="0">
              <a:solidFill>
                <a:schemeClr val="bg1"/>
              </a:solidFill>
            </a:rPr>
            <a:t> Assembly Select Committee on the Nonprofit Sector Established</a:t>
          </a:r>
        </a:p>
      </dgm:t>
    </dgm:pt>
    <dgm:pt modelId="{23615E4F-0090-4BEA-81FD-28B835082991}" type="parTrans" cxnId="{2C820E7F-E666-459F-9B04-21124EF2809C}">
      <dgm:prSet/>
      <dgm:spPr/>
      <dgm:t>
        <a:bodyPr/>
        <a:lstStyle/>
        <a:p>
          <a:endParaRPr lang="en-US"/>
        </a:p>
      </dgm:t>
    </dgm:pt>
    <dgm:pt modelId="{1F92E678-7814-4349-BB6B-13B0382E4D77}" type="sibTrans" cxnId="{2C820E7F-E666-459F-9B04-21124EF2809C}">
      <dgm:prSet/>
      <dgm:spPr/>
      <dgm:t>
        <a:bodyPr/>
        <a:lstStyle/>
        <a:p>
          <a:endParaRPr lang="en-US"/>
        </a:p>
      </dgm:t>
    </dgm:pt>
    <dgm:pt modelId="{107AE046-7545-42D8-983D-18D6DD79CF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bg1"/>
              </a:solidFill>
            </a:rPr>
            <a:t>2021</a:t>
          </a:r>
          <a:r>
            <a:rPr lang="en-US" sz="1800" dirty="0">
              <a:solidFill>
                <a:schemeClr val="bg1"/>
              </a:solidFill>
            </a:rPr>
            <a:t>: Senate Select Committee on the Nonprofit Sector Established</a:t>
          </a:r>
          <a:r>
            <a:rPr lang="en-US" sz="1400" dirty="0"/>
            <a:t/>
          </a:r>
          <a:br>
            <a:rPr lang="en-US" sz="1400" dirty="0"/>
          </a:br>
          <a:endParaRPr lang="en-US" sz="1400" dirty="0"/>
        </a:p>
      </dgm:t>
    </dgm:pt>
    <dgm:pt modelId="{56A58015-09AC-449A-89AB-28FAFD9CD958}" type="parTrans" cxnId="{F1008FD7-3B6D-4D1C-B7C7-57FB5FD7A7FD}">
      <dgm:prSet/>
      <dgm:spPr/>
      <dgm:t>
        <a:bodyPr/>
        <a:lstStyle/>
        <a:p>
          <a:endParaRPr lang="en-US"/>
        </a:p>
      </dgm:t>
    </dgm:pt>
    <dgm:pt modelId="{B9DE78D4-78EA-460B-8CB9-3025955AED1E}" type="sibTrans" cxnId="{F1008FD7-3B6D-4D1C-B7C7-57FB5FD7A7FD}">
      <dgm:prSet/>
      <dgm:spPr/>
      <dgm:t>
        <a:bodyPr/>
        <a:lstStyle/>
        <a:p>
          <a:endParaRPr lang="en-US"/>
        </a:p>
      </dgm:t>
    </dgm:pt>
    <dgm:pt modelId="{6C62C207-955E-48CB-B3A9-4F85785CB1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bg1"/>
              </a:solidFill>
            </a:rPr>
            <a:t>2022 Hearing</a:t>
          </a:r>
          <a:r>
            <a:rPr lang="en-US" sz="1800" dirty="0">
              <a:solidFill>
                <a:schemeClr val="bg1"/>
              </a:solidFill>
            </a:rPr>
            <a:t>: A Blueprint to Ensure Nonprofits are Supported and Thrive During Future Emergencies</a:t>
          </a:r>
          <a:r>
            <a:rPr lang="en-US" sz="1400" dirty="0"/>
            <a:t/>
          </a:r>
          <a:br>
            <a:rPr lang="en-US" sz="1400" dirty="0"/>
          </a:br>
          <a:endParaRPr lang="en-US" sz="1400" dirty="0"/>
        </a:p>
      </dgm:t>
    </dgm:pt>
    <dgm:pt modelId="{CD993C26-A018-44A1-A789-BE5AD9185158}" type="parTrans" cxnId="{FF637F88-FA13-49B6-A2F4-D153B72AE18A}">
      <dgm:prSet/>
      <dgm:spPr/>
      <dgm:t>
        <a:bodyPr/>
        <a:lstStyle/>
        <a:p>
          <a:endParaRPr lang="en-US"/>
        </a:p>
      </dgm:t>
    </dgm:pt>
    <dgm:pt modelId="{F276683B-7062-4F13-B6D9-A78F00646B96}" type="sibTrans" cxnId="{FF637F88-FA13-49B6-A2F4-D153B72AE18A}">
      <dgm:prSet/>
      <dgm:spPr/>
      <dgm:t>
        <a:bodyPr/>
        <a:lstStyle/>
        <a:p>
          <a:endParaRPr lang="en-US"/>
        </a:p>
      </dgm:t>
    </dgm:pt>
    <dgm:pt modelId="{96005F6B-E62A-4DF0-BBFF-DCBF5DF847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bg1"/>
              </a:solidFill>
            </a:rPr>
            <a:t>2024 Hearing: </a:t>
          </a:r>
          <a:r>
            <a:rPr lang="en-US" sz="1800" dirty="0">
              <a:solidFill>
                <a:schemeClr val="bg1"/>
              </a:solidFill>
            </a:rPr>
            <a:t>Barriers and Solutions to Nonprofit Participation in State Government</a:t>
          </a:r>
        </a:p>
      </dgm:t>
    </dgm:pt>
    <dgm:pt modelId="{96577D89-AC49-4351-BC1D-CC23FD6492EB}" type="parTrans" cxnId="{9557FF0A-B215-4892-80A3-9AA997BAA610}">
      <dgm:prSet/>
      <dgm:spPr/>
      <dgm:t>
        <a:bodyPr/>
        <a:lstStyle/>
        <a:p>
          <a:endParaRPr lang="en-US"/>
        </a:p>
      </dgm:t>
    </dgm:pt>
    <dgm:pt modelId="{ED62572B-131D-4F29-872C-5255A3F2F70D}" type="sibTrans" cxnId="{9557FF0A-B215-4892-80A3-9AA997BAA610}">
      <dgm:prSet/>
      <dgm:spPr/>
      <dgm:t>
        <a:bodyPr/>
        <a:lstStyle/>
        <a:p>
          <a:endParaRPr lang="en-US"/>
        </a:p>
      </dgm:t>
    </dgm:pt>
    <dgm:pt modelId="{BED771C6-F764-4256-9458-69C97CFD7E5D}" type="pres">
      <dgm:prSet presAssocID="{B85D5902-D3DE-4279-9D4D-E6DDE94F1BA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65382E-F45B-4FAB-91DA-9D601459FA55}" type="pres">
      <dgm:prSet presAssocID="{41A9313D-0959-4707-88AA-B132F9A1A6C0}" presName="compNode" presStyleCnt="0"/>
      <dgm:spPr/>
    </dgm:pt>
    <dgm:pt modelId="{61C132C9-691B-443F-AD92-00E0017FDCD7}" type="pres">
      <dgm:prSet presAssocID="{41A9313D-0959-4707-88AA-B132F9A1A6C0}" presName="bgRect" presStyleLbl="bgShp" presStyleIdx="0" presStyleCnt="4"/>
      <dgm:spPr>
        <a:solidFill>
          <a:srgbClr val="F68600"/>
        </a:solidFill>
      </dgm:spPr>
    </dgm:pt>
    <dgm:pt modelId="{0671CD91-9DFC-4B8B-BD71-F76508F09A78}" type="pres">
      <dgm:prSet presAssocID="{41A9313D-0959-4707-88AA-B132F9A1A6C0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9E64B969-ED29-49CC-8CC9-041A5E3EC948}" type="pres">
      <dgm:prSet presAssocID="{41A9313D-0959-4707-88AA-B132F9A1A6C0}" presName="spaceRect" presStyleCnt="0"/>
      <dgm:spPr/>
    </dgm:pt>
    <dgm:pt modelId="{CB936E65-BE5A-453A-840E-B9BDA372616A}" type="pres">
      <dgm:prSet presAssocID="{41A9313D-0959-4707-88AA-B132F9A1A6C0}" presName="parTx" presStyleLbl="revTx" presStyleIdx="0" presStyleCnt="4" custScaleX="11306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D8A4A0D-8DBF-4E27-8D83-CACC8D77B65A}" type="pres">
      <dgm:prSet presAssocID="{1F92E678-7814-4349-BB6B-13B0382E4D77}" presName="sibTrans" presStyleCnt="0"/>
      <dgm:spPr/>
    </dgm:pt>
    <dgm:pt modelId="{B5ECCAD7-E136-4561-AF5E-E1EBF30E0D56}" type="pres">
      <dgm:prSet presAssocID="{107AE046-7545-42D8-983D-18D6DD79CFEE}" presName="compNode" presStyleCnt="0"/>
      <dgm:spPr/>
    </dgm:pt>
    <dgm:pt modelId="{69E44709-1875-4AF1-8155-77F34435D723}" type="pres">
      <dgm:prSet presAssocID="{107AE046-7545-42D8-983D-18D6DD79CFEE}" presName="bgRect" presStyleLbl="bgShp" presStyleIdx="1" presStyleCnt="4"/>
      <dgm:spPr>
        <a:solidFill>
          <a:srgbClr val="F68600"/>
        </a:solidFill>
      </dgm:spPr>
    </dgm:pt>
    <dgm:pt modelId="{F64B1C24-3EEC-4F52-8D07-AB82F7A28282}" type="pres">
      <dgm:prSet presAssocID="{107AE046-7545-42D8-983D-18D6DD79CFEE}" presName="iconRect" presStyleLbl="node1" presStyleIdx="1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BFF344E-D3E6-4A49-B6DB-A6F7277A48C9}" type="pres">
      <dgm:prSet presAssocID="{107AE046-7545-42D8-983D-18D6DD79CFEE}" presName="spaceRect" presStyleCnt="0"/>
      <dgm:spPr/>
    </dgm:pt>
    <dgm:pt modelId="{85784A3C-7C06-40EC-9A92-AD26D0A442C3}" type="pres">
      <dgm:prSet presAssocID="{107AE046-7545-42D8-983D-18D6DD79CFEE}" presName="parTx" presStyleLbl="revTx" presStyleIdx="1" presStyleCnt="4" custLinFactNeighborX="-4713" custLinFactNeighborY="360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1117599-CC50-4D62-9A5F-FDB6BCA7219D}" type="pres">
      <dgm:prSet presAssocID="{B9DE78D4-78EA-460B-8CB9-3025955AED1E}" presName="sibTrans" presStyleCnt="0"/>
      <dgm:spPr/>
    </dgm:pt>
    <dgm:pt modelId="{156B0FE9-7D6F-4FD1-86D9-AC6C65BCAEE4}" type="pres">
      <dgm:prSet presAssocID="{6C62C207-955E-48CB-B3A9-4F85785CB1C7}" presName="compNode" presStyleCnt="0"/>
      <dgm:spPr/>
    </dgm:pt>
    <dgm:pt modelId="{8586FD73-5453-4130-9253-E211F768DF60}" type="pres">
      <dgm:prSet presAssocID="{6C62C207-955E-48CB-B3A9-4F85785CB1C7}" presName="bgRect" presStyleLbl="bgShp" presStyleIdx="2" presStyleCnt="4"/>
      <dgm:spPr>
        <a:solidFill>
          <a:srgbClr val="F68600"/>
        </a:solidFill>
      </dgm:spPr>
    </dgm:pt>
    <dgm:pt modelId="{EB381A91-754E-4FF6-A593-683AF4541FE2}" type="pres">
      <dgm:prSet presAssocID="{6C62C207-955E-48CB-B3A9-4F85785CB1C7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9A39F0D8-1845-4250-932A-92781A5008FD}" type="pres">
      <dgm:prSet presAssocID="{6C62C207-955E-48CB-B3A9-4F85785CB1C7}" presName="spaceRect" presStyleCnt="0"/>
      <dgm:spPr/>
    </dgm:pt>
    <dgm:pt modelId="{12B367AB-B05C-4219-92EF-0E42F6833FCE}" type="pres">
      <dgm:prSet presAssocID="{6C62C207-955E-48CB-B3A9-4F85785CB1C7}" presName="parTx" presStyleLbl="revTx" presStyleIdx="2" presStyleCnt="4" custScaleX="116411" custLinFactNeighborX="6305" custLinFactNeighborY="419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D77E8C0-2E7B-4DC3-B936-8179E6123E67}" type="pres">
      <dgm:prSet presAssocID="{F276683B-7062-4F13-B6D9-A78F00646B96}" presName="sibTrans" presStyleCnt="0"/>
      <dgm:spPr/>
    </dgm:pt>
    <dgm:pt modelId="{25C097C9-2625-4A12-94B5-F38D9FEE129A}" type="pres">
      <dgm:prSet presAssocID="{96005F6B-E62A-4DF0-BBFF-DCBF5DF84792}" presName="compNode" presStyleCnt="0"/>
      <dgm:spPr/>
    </dgm:pt>
    <dgm:pt modelId="{566237EC-9146-427C-B161-B6B0C2B273EA}" type="pres">
      <dgm:prSet presAssocID="{96005F6B-E62A-4DF0-BBFF-DCBF5DF84792}" presName="bgRect" presStyleLbl="bgShp" presStyleIdx="3" presStyleCnt="4"/>
      <dgm:spPr>
        <a:solidFill>
          <a:srgbClr val="F68600"/>
        </a:solidFill>
      </dgm:spPr>
    </dgm:pt>
    <dgm:pt modelId="{418FB58D-9F81-4F70-8AC0-CEA0B6631D69}" type="pres">
      <dgm:prSet presAssocID="{96005F6B-E62A-4DF0-BBFF-DCBF5DF84792}" presName="iconRect" presStyleLbl="node1" presStyleIdx="3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810CD490-D017-4E3B-B7C7-092B66F0E460}" type="pres">
      <dgm:prSet presAssocID="{96005F6B-E62A-4DF0-BBFF-DCBF5DF84792}" presName="spaceRect" presStyleCnt="0"/>
      <dgm:spPr/>
    </dgm:pt>
    <dgm:pt modelId="{94B71A11-8C14-4C25-8E69-7EB7815EF27B}" type="pres">
      <dgm:prSet presAssocID="{96005F6B-E62A-4DF0-BBFF-DCBF5DF84792}" presName="parTx" presStyleLbl="revTx" presStyleIdx="3" presStyleCnt="4" custScaleX="11033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C0C3D47-8999-4756-B865-CED69D494B7A}" type="presOf" srcId="{41A9313D-0959-4707-88AA-B132F9A1A6C0}" destId="{CB936E65-BE5A-453A-840E-B9BDA372616A}" srcOrd="0" destOrd="0" presId="urn:microsoft.com/office/officeart/2018/2/layout/IconVerticalSolidList"/>
    <dgm:cxn modelId="{9557FF0A-B215-4892-80A3-9AA997BAA610}" srcId="{B85D5902-D3DE-4279-9D4D-E6DDE94F1BA9}" destId="{96005F6B-E62A-4DF0-BBFF-DCBF5DF84792}" srcOrd="3" destOrd="0" parTransId="{96577D89-AC49-4351-BC1D-CC23FD6492EB}" sibTransId="{ED62572B-131D-4F29-872C-5255A3F2F70D}"/>
    <dgm:cxn modelId="{2C820E7F-E666-459F-9B04-21124EF2809C}" srcId="{B85D5902-D3DE-4279-9D4D-E6DDE94F1BA9}" destId="{41A9313D-0959-4707-88AA-B132F9A1A6C0}" srcOrd="0" destOrd="0" parTransId="{23615E4F-0090-4BEA-81FD-28B835082991}" sibTransId="{1F92E678-7814-4349-BB6B-13B0382E4D77}"/>
    <dgm:cxn modelId="{4E427BB3-96B9-4523-A341-28F3BB0EE8C0}" type="presOf" srcId="{B85D5902-D3DE-4279-9D4D-E6DDE94F1BA9}" destId="{BED771C6-F764-4256-9458-69C97CFD7E5D}" srcOrd="0" destOrd="0" presId="urn:microsoft.com/office/officeart/2018/2/layout/IconVerticalSolidList"/>
    <dgm:cxn modelId="{8D5DA7AA-E81A-45C1-A9BE-D414A859001D}" type="presOf" srcId="{6C62C207-955E-48CB-B3A9-4F85785CB1C7}" destId="{12B367AB-B05C-4219-92EF-0E42F6833FCE}" srcOrd="0" destOrd="0" presId="urn:microsoft.com/office/officeart/2018/2/layout/IconVerticalSolidList"/>
    <dgm:cxn modelId="{84493A5C-6867-4325-A698-24AB9570580F}" type="presOf" srcId="{96005F6B-E62A-4DF0-BBFF-DCBF5DF84792}" destId="{94B71A11-8C14-4C25-8E69-7EB7815EF27B}" srcOrd="0" destOrd="0" presId="urn:microsoft.com/office/officeart/2018/2/layout/IconVerticalSolidList"/>
    <dgm:cxn modelId="{2AC9C87B-336B-43C3-A620-1DAAB0F76892}" type="presOf" srcId="{107AE046-7545-42D8-983D-18D6DD79CFEE}" destId="{85784A3C-7C06-40EC-9A92-AD26D0A442C3}" srcOrd="0" destOrd="0" presId="urn:microsoft.com/office/officeart/2018/2/layout/IconVerticalSolidList"/>
    <dgm:cxn modelId="{FF637F88-FA13-49B6-A2F4-D153B72AE18A}" srcId="{B85D5902-D3DE-4279-9D4D-E6DDE94F1BA9}" destId="{6C62C207-955E-48CB-B3A9-4F85785CB1C7}" srcOrd="2" destOrd="0" parTransId="{CD993C26-A018-44A1-A789-BE5AD9185158}" sibTransId="{F276683B-7062-4F13-B6D9-A78F00646B96}"/>
    <dgm:cxn modelId="{F1008FD7-3B6D-4D1C-B7C7-57FB5FD7A7FD}" srcId="{B85D5902-D3DE-4279-9D4D-E6DDE94F1BA9}" destId="{107AE046-7545-42D8-983D-18D6DD79CFEE}" srcOrd="1" destOrd="0" parTransId="{56A58015-09AC-449A-89AB-28FAFD9CD958}" sibTransId="{B9DE78D4-78EA-460B-8CB9-3025955AED1E}"/>
    <dgm:cxn modelId="{1858B3EC-6248-4B9A-99F0-D0F70AC22AFA}" type="presParOf" srcId="{BED771C6-F764-4256-9458-69C97CFD7E5D}" destId="{D565382E-F45B-4FAB-91DA-9D601459FA55}" srcOrd="0" destOrd="0" presId="urn:microsoft.com/office/officeart/2018/2/layout/IconVerticalSolidList"/>
    <dgm:cxn modelId="{D68D154B-48F5-41F2-8A99-D9DCD8A5E8AC}" type="presParOf" srcId="{D565382E-F45B-4FAB-91DA-9D601459FA55}" destId="{61C132C9-691B-443F-AD92-00E0017FDCD7}" srcOrd="0" destOrd="0" presId="urn:microsoft.com/office/officeart/2018/2/layout/IconVerticalSolidList"/>
    <dgm:cxn modelId="{CC12D3AA-DE22-49FB-AD6A-203A7D36EEFA}" type="presParOf" srcId="{D565382E-F45B-4FAB-91DA-9D601459FA55}" destId="{0671CD91-9DFC-4B8B-BD71-F76508F09A78}" srcOrd="1" destOrd="0" presId="urn:microsoft.com/office/officeart/2018/2/layout/IconVerticalSolidList"/>
    <dgm:cxn modelId="{67368C68-CA13-471E-8266-9613801D537E}" type="presParOf" srcId="{D565382E-F45B-4FAB-91DA-9D601459FA55}" destId="{9E64B969-ED29-49CC-8CC9-041A5E3EC948}" srcOrd="2" destOrd="0" presId="urn:microsoft.com/office/officeart/2018/2/layout/IconVerticalSolidList"/>
    <dgm:cxn modelId="{102B7EEB-DADF-4E17-8D8C-33044758ADFD}" type="presParOf" srcId="{D565382E-F45B-4FAB-91DA-9D601459FA55}" destId="{CB936E65-BE5A-453A-840E-B9BDA372616A}" srcOrd="3" destOrd="0" presId="urn:microsoft.com/office/officeart/2018/2/layout/IconVerticalSolidList"/>
    <dgm:cxn modelId="{CAF7281F-94EE-4C09-8A36-3033BB5D8984}" type="presParOf" srcId="{BED771C6-F764-4256-9458-69C97CFD7E5D}" destId="{CD8A4A0D-8DBF-4E27-8D83-CACC8D77B65A}" srcOrd="1" destOrd="0" presId="urn:microsoft.com/office/officeart/2018/2/layout/IconVerticalSolidList"/>
    <dgm:cxn modelId="{32464659-2F1F-40F8-BB8A-EB4CF155E933}" type="presParOf" srcId="{BED771C6-F764-4256-9458-69C97CFD7E5D}" destId="{B5ECCAD7-E136-4561-AF5E-E1EBF30E0D56}" srcOrd="2" destOrd="0" presId="urn:microsoft.com/office/officeart/2018/2/layout/IconVerticalSolidList"/>
    <dgm:cxn modelId="{34D32238-F565-4520-B078-5E6636E855F7}" type="presParOf" srcId="{B5ECCAD7-E136-4561-AF5E-E1EBF30E0D56}" destId="{69E44709-1875-4AF1-8155-77F34435D723}" srcOrd="0" destOrd="0" presId="urn:microsoft.com/office/officeart/2018/2/layout/IconVerticalSolidList"/>
    <dgm:cxn modelId="{F3CB5D87-C894-4863-8F91-022BEA2D723A}" type="presParOf" srcId="{B5ECCAD7-E136-4561-AF5E-E1EBF30E0D56}" destId="{F64B1C24-3EEC-4F52-8D07-AB82F7A28282}" srcOrd="1" destOrd="0" presId="urn:microsoft.com/office/officeart/2018/2/layout/IconVerticalSolidList"/>
    <dgm:cxn modelId="{06EB7229-F805-4BBB-88A0-A9C3D72DEFCF}" type="presParOf" srcId="{B5ECCAD7-E136-4561-AF5E-E1EBF30E0D56}" destId="{7BFF344E-D3E6-4A49-B6DB-A6F7277A48C9}" srcOrd="2" destOrd="0" presId="urn:microsoft.com/office/officeart/2018/2/layout/IconVerticalSolidList"/>
    <dgm:cxn modelId="{FD315265-3F7C-48AC-9A76-C0D22D15D6FC}" type="presParOf" srcId="{B5ECCAD7-E136-4561-AF5E-E1EBF30E0D56}" destId="{85784A3C-7C06-40EC-9A92-AD26D0A442C3}" srcOrd="3" destOrd="0" presId="urn:microsoft.com/office/officeart/2018/2/layout/IconVerticalSolidList"/>
    <dgm:cxn modelId="{5444953C-F7A6-45D6-B18A-3F56C40FC8D5}" type="presParOf" srcId="{BED771C6-F764-4256-9458-69C97CFD7E5D}" destId="{B1117599-CC50-4D62-9A5F-FDB6BCA7219D}" srcOrd="3" destOrd="0" presId="urn:microsoft.com/office/officeart/2018/2/layout/IconVerticalSolidList"/>
    <dgm:cxn modelId="{637D495C-105E-4A14-A1CC-EFC73F1D51F1}" type="presParOf" srcId="{BED771C6-F764-4256-9458-69C97CFD7E5D}" destId="{156B0FE9-7D6F-4FD1-86D9-AC6C65BCAEE4}" srcOrd="4" destOrd="0" presId="urn:microsoft.com/office/officeart/2018/2/layout/IconVerticalSolidList"/>
    <dgm:cxn modelId="{55E59176-87B4-44E6-91EC-D21A5C3537D2}" type="presParOf" srcId="{156B0FE9-7D6F-4FD1-86D9-AC6C65BCAEE4}" destId="{8586FD73-5453-4130-9253-E211F768DF60}" srcOrd="0" destOrd="0" presId="urn:microsoft.com/office/officeart/2018/2/layout/IconVerticalSolidList"/>
    <dgm:cxn modelId="{E8D4BF8D-198A-424B-82C0-7CD89EFFF984}" type="presParOf" srcId="{156B0FE9-7D6F-4FD1-86D9-AC6C65BCAEE4}" destId="{EB381A91-754E-4FF6-A593-683AF4541FE2}" srcOrd="1" destOrd="0" presId="urn:microsoft.com/office/officeart/2018/2/layout/IconVerticalSolidList"/>
    <dgm:cxn modelId="{75F612BA-73AD-4237-9297-12D6D50BCFA3}" type="presParOf" srcId="{156B0FE9-7D6F-4FD1-86D9-AC6C65BCAEE4}" destId="{9A39F0D8-1845-4250-932A-92781A5008FD}" srcOrd="2" destOrd="0" presId="urn:microsoft.com/office/officeart/2018/2/layout/IconVerticalSolidList"/>
    <dgm:cxn modelId="{C2A8FA14-8168-40B3-8B00-A4FD8D722A92}" type="presParOf" srcId="{156B0FE9-7D6F-4FD1-86D9-AC6C65BCAEE4}" destId="{12B367AB-B05C-4219-92EF-0E42F6833FCE}" srcOrd="3" destOrd="0" presId="urn:microsoft.com/office/officeart/2018/2/layout/IconVerticalSolidList"/>
    <dgm:cxn modelId="{BB4FF89B-2EB6-4C3D-87DB-D6A0F2FF5581}" type="presParOf" srcId="{BED771C6-F764-4256-9458-69C97CFD7E5D}" destId="{4D77E8C0-2E7B-4DC3-B936-8179E6123E67}" srcOrd="5" destOrd="0" presId="urn:microsoft.com/office/officeart/2018/2/layout/IconVerticalSolidList"/>
    <dgm:cxn modelId="{1EE692C8-52F9-4136-9863-2E6084360BF2}" type="presParOf" srcId="{BED771C6-F764-4256-9458-69C97CFD7E5D}" destId="{25C097C9-2625-4A12-94B5-F38D9FEE129A}" srcOrd="6" destOrd="0" presId="urn:microsoft.com/office/officeart/2018/2/layout/IconVerticalSolidList"/>
    <dgm:cxn modelId="{4191AA21-E6FA-4814-96EF-F16ED0A0B0D2}" type="presParOf" srcId="{25C097C9-2625-4A12-94B5-F38D9FEE129A}" destId="{566237EC-9146-427C-B161-B6B0C2B273EA}" srcOrd="0" destOrd="0" presId="urn:microsoft.com/office/officeart/2018/2/layout/IconVerticalSolidList"/>
    <dgm:cxn modelId="{8B409126-D1F1-4D5D-B605-09E7C1E7C019}" type="presParOf" srcId="{25C097C9-2625-4A12-94B5-F38D9FEE129A}" destId="{418FB58D-9F81-4F70-8AC0-CEA0B6631D69}" srcOrd="1" destOrd="0" presId="urn:microsoft.com/office/officeart/2018/2/layout/IconVerticalSolidList"/>
    <dgm:cxn modelId="{8AA686B6-256D-43EE-987C-0E385CF20E6C}" type="presParOf" srcId="{25C097C9-2625-4A12-94B5-F38D9FEE129A}" destId="{810CD490-D017-4E3B-B7C7-092B66F0E460}" srcOrd="2" destOrd="0" presId="urn:microsoft.com/office/officeart/2018/2/layout/IconVerticalSolidList"/>
    <dgm:cxn modelId="{59ED2575-C8B6-4EB7-98C9-A9E30017D55A}" type="presParOf" srcId="{25C097C9-2625-4A12-94B5-F38D9FEE129A}" destId="{94B71A11-8C14-4C25-8E69-7EB7815EF27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132C9-691B-443F-AD92-00E0017FDCD7}">
      <dsp:nvSpPr>
        <dsp:cNvPr id="0" name=""/>
        <dsp:cNvSpPr/>
      </dsp:nvSpPr>
      <dsp:spPr>
        <a:xfrm>
          <a:off x="-223348" y="13606"/>
          <a:ext cx="7244975" cy="1520194"/>
        </a:xfrm>
        <a:prstGeom prst="roundRect">
          <a:avLst>
            <a:gd name="adj" fmla="val 10000"/>
          </a:avLst>
        </a:prstGeom>
        <a:solidFill>
          <a:srgbClr val="F68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1CD91-9DFC-4B8B-BD71-F76508F09A78}">
      <dsp:nvSpPr>
        <dsp:cNvPr id="0" name=""/>
        <dsp:cNvSpPr/>
      </dsp:nvSpPr>
      <dsp:spPr>
        <a:xfrm>
          <a:off x="236510" y="355650"/>
          <a:ext cx="836107" cy="8361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36E65-BE5A-453A-840E-B9BDA372616A}">
      <dsp:nvSpPr>
        <dsp:cNvPr id="0" name=""/>
        <dsp:cNvSpPr/>
      </dsp:nvSpPr>
      <dsp:spPr>
        <a:xfrm>
          <a:off x="1174095" y="13606"/>
          <a:ext cx="6202479" cy="15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87" tIns="160887" rIns="160887" bIns="160887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</a:rPr>
            <a:t>2017:</a:t>
          </a:r>
          <a:r>
            <a:rPr lang="en-US" sz="1800" kern="1200" dirty="0">
              <a:solidFill>
                <a:schemeClr val="bg1"/>
              </a:solidFill>
            </a:rPr>
            <a:t> Assembly Select Committee on the Nonprofit Sector Established</a:t>
          </a:r>
        </a:p>
      </dsp:txBody>
      <dsp:txXfrm>
        <a:off x="1174095" y="13606"/>
        <a:ext cx="6202479" cy="1520194"/>
      </dsp:txXfrm>
    </dsp:sp>
    <dsp:sp modelId="{69E44709-1875-4AF1-8155-77F34435D723}">
      <dsp:nvSpPr>
        <dsp:cNvPr id="0" name=""/>
        <dsp:cNvSpPr/>
      </dsp:nvSpPr>
      <dsp:spPr>
        <a:xfrm>
          <a:off x="-223348" y="1913849"/>
          <a:ext cx="7244975" cy="1520194"/>
        </a:xfrm>
        <a:prstGeom prst="roundRect">
          <a:avLst>
            <a:gd name="adj" fmla="val 10000"/>
          </a:avLst>
        </a:prstGeom>
        <a:solidFill>
          <a:srgbClr val="F68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B1C24-3EEC-4F52-8D07-AB82F7A28282}">
      <dsp:nvSpPr>
        <dsp:cNvPr id="0" name=""/>
        <dsp:cNvSpPr/>
      </dsp:nvSpPr>
      <dsp:spPr>
        <a:xfrm>
          <a:off x="236510" y="2255893"/>
          <a:ext cx="836107" cy="836107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84A3C-7C06-40EC-9A92-AD26D0A442C3}">
      <dsp:nvSpPr>
        <dsp:cNvPr id="0" name=""/>
        <dsp:cNvSpPr/>
      </dsp:nvSpPr>
      <dsp:spPr>
        <a:xfrm>
          <a:off x="1273935" y="1968637"/>
          <a:ext cx="5485715" cy="15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87" tIns="160887" rIns="160887" bIns="160887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</a:rPr>
            <a:t>2021</a:t>
          </a:r>
          <a:r>
            <a:rPr lang="en-US" sz="1800" kern="1200" dirty="0">
              <a:solidFill>
                <a:schemeClr val="bg1"/>
              </a:solidFill>
            </a:rPr>
            <a:t>: Senate Select Committee on the Nonprofit Sector Established</a:t>
          </a:r>
          <a:r>
            <a:rPr lang="en-US" sz="1400" kern="1200" dirty="0"/>
            <a:t/>
          </a:r>
          <a:br>
            <a:rPr lang="en-US" sz="1400" kern="1200" dirty="0"/>
          </a:br>
          <a:endParaRPr lang="en-US" sz="1400" kern="1200" dirty="0"/>
        </a:p>
      </dsp:txBody>
      <dsp:txXfrm>
        <a:off x="1273935" y="1968637"/>
        <a:ext cx="5485715" cy="1520194"/>
      </dsp:txXfrm>
    </dsp:sp>
    <dsp:sp modelId="{8586FD73-5453-4130-9253-E211F768DF60}">
      <dsp:nvSpPr>
        <dsp:cNvPr id="0" name=""/>
        <dsp:cNvSpPr/>
      </dsp:nvSpPr>
      <dsp:spPr>
        <a:xfrm>
          <a:off x="-223348" y="3814093"/>
          <a:ext cx="7244975" cy="1520194"/>
        </a:xfrm>
        <a:prstGeom prst="roundRect">
          <a:avLst>
            <a:gd name="adj" fmla="val 10000"/>
          </a:avLst>
        </a:prstGeom>
        <a:solidFill>
          <a:srgbClr val="F68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81A91-754E-4FF6-A593-683AF4541FE2}">
      <dsp:nvSpPr>
        <dsp:cNvPr id="0" name=""/>
        <dsp:cNvSpPr/>
      </dsp:nvSpPr>
      <dsp:spPr>
        <a:xfrm>
          <a:off x="236510" y="4156137"/>
          <a:ext cx="836107" cy="8361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367AB-B05C-4219-92EF-0E42F6833FCE}">
      <dsp:nvSpPr>
        <dsp:cNvPr id="0" name=""/>
        <dsp:cNvSpPr/>
      </dsp:nvSpPr>
      <dsp:spPr>
        <a:xfrm>
          <a:off x="1082346" y="3877880"/>
          <a:ext cx="6385976" cy="15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87" tIns="160887" rIns="160887" bIns="160887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</a:rPr>
            <a:t>2022 Hearing</a:t>
          </a:r>
          <a:r>
            <a:rPr lang="en-US" sz="1800" kern="1200" dirty="0">
              <a:solidFill>
                <a:schemeClr val="bg1"/>
              </a:solidFill>
            </a:rPr>
            <a:t>: A Blueprint to Ensure Nonprofits are Supported and Thrive During Future Emergencies</a:t>
          </a:r>
          <a:r>
            <a:rPr lang="en-US" sz="1400" kern="1200" dirty="0"/>
            <a:t/>
          </a:r>
          <a:br>
            <a:rPr lang="en-US" sz="1400" kern="1200" dirty="0"/>
          </a:br>
          <a:endParaRPr lang="en-US" sz="1400" kern="1200" dirty="0"/>
        </a:p>
      </dsp:txBody>
      <dsp:txXfrm>
        <a:off x="1082346" y="3877880"/>
        <a:ext cx="6385976" cy="1520194"/>
      </dsp:txXfrm>
    </dsp:sp>
    <dsp:sp modelId="{566237EC-9146-427C-B161-B6B0C2B273EA}">
      <dsp:nvSpPr>
        <dsp:cNvPr id="0" name=""/>
        <dsp:cNvSpPr/>
      </dsp:nvSpPr>
      <dsp:spPr>
        <a:xfrm>
          <a:off x="-223348" y="5714336"/>
          <a:ext cx="7244975" cy="1520194"/>
        </a:xfrm>
        <a:prstGeom prst="roundRect">
          <a:avLst>
            <a:gd name="adj" fmla="val 10000"/>
          </a:avLst>
        </a:prstGeom>
        <a:solidFill>
          <a:srgbClr val="F68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FB58D-9F81-4F70-8AC0-CEA0B6631D69}">
      <dsp:nvSpPr>
        <dsp:cNvPr id="0" name=""/>
        <dsp:cNvSpPr/>
      </dsp:nvSpPr>
      <dsp:spPr>
        <a:xfrm>
          <a:off x="236510" y="6056380"/>
          <a:ext cx="836107" cy="8361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71A11-8C14-4C25-8E69-7EB7815EF27B}">
      <dsp:nvSpPr>
        <dsp:cNvPr id="0" name=""/>
        <dsp:cNvSpPr/>
      </dsp:nvSpPr>
      <dsp:spPr>
        <a:xfrm>
          <a:off x="1248892" y="5714336"/>
          <a:ext cx="6052883" cy="15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87" tIns="160887" rIns="160887" bIns="160887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</a:rPr>
            <a:t>2024 Hearing: </a:t>
          </a:r>
          <a:r>
            <a:rPr lang="en-US" sz="1800" kern="1200" dirty="0">
              <a:solidFill>
                <a:schemeClr val="bg1"/>
              </a:solidFill>
            </a:rPr>
            <a:t>Barriers and Solutions to Nonprofit Participation in State Government</a:t>
          </a:r>
        </a:p>
      </dsp:txBody>
      <dsp:txXfrm>
        <a:off x="1248892" y="5714336"/>
        <a:ext cx="6052883" cy="1520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C8487-5B0E-4E43-AB4F-46B2148E9217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C6E28-2EAF-49AB-BF62-737EC2AE2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DB629-228C-2645-95B3-892F383E8A5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0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DB629-228C-2645-95B3-892F383E8A5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2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D5F1A-77A9-F0EA-3B8F-84DF7C79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B4D99-18A5-035F-0B06-12FC96B79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EE49C-BC46-29AF-4CCC-81DCAAF7A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7A52B-9A16-8901-1BD0-7AE0A215C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2A11-8672-EB45-AC7D-E02DA3253F3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68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F95C1-AA2B-0E18-1995-3A3A8FA4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0C91B-7347-DBD7-EF1B-3E878614D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53844D-6780-0AEF-9D40-1075ED254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C739E-BC3F-AB54-7430-BA3D9239D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2A11-8672-EB45-AC7D-E02DA3253F3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6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2CC6B-A5D7-0C1E-C4E6-E1188056C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FCE86-7A99-91D3-F643-8C572F970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FA0E0-5D8C-B1E3-3668-86ECB969F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9825A-950A-BC89-AEA8-067DEA2A9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2A11-8672-EB45-AC7D-E02DA3253F3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6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DB629-228C-2645-95B3-892F383E8A5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49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834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72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9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37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5D55-B034-854C-9C79-68144AF8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0ABD-8566-D028-BF15-7FF491A3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9257E-696E-14B7-9F12-5E1669A9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6898-C594-EF27-BC7F-65A6104F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6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6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32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6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87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60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78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41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42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5D55-B034-854C-9C79-68144AF8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0ABD-8566-D028-BF15-7FF491A3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9257E-696E-14B7-9F12-5E1669A9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6898-C594-EF27-BC7F-65A6104F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64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5D55-B034-854C-9C79-68144AF8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0ABD-8566-D028-BF15-7FF491A3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9257E-696E-14B7-9F12-5E1669A9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6898-C594-EF27-BC7F-65A6104F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5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5D55-B034-854C-9C79-68144AF8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0ABD-8566-D028-BF15-7FF491A3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9257E-696E-14B7-9F12-5E1669A9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6898-C594-EF27-BC7F-65A6104F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10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5D55-B034-854C-9C79-68144AF8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0ABD-8566-D028-BF15-7FF491A3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9257E-696E-14B7-9F12-5E1669A9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6898-C594-EF27-BC7F-65A6104F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6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52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99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60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41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27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0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77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6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16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dbf1a15d_1_13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9pPr>
          </a:lstStyle>
          <a:p>
            <a:endParaRPr dirty="0"/>
          </a:p>
        </p:txBody>
      </p:sp>
      <p:sp>
        <p:nvSpPr>
          <p:cNvPr id="19" name="Google Shape;19;ge5dbf1a15d_1_136"/>
          <p:cNvSpPr txBox="1">
            <a:spLocks noGrp="1"/>
          </p:cNvSpPr>
          <p:nvPr>
            <p:ph type="sldNum" idx="12"/>
          </p:nvPr>
        </p:nvSpPr>
        <p:spPr>
          <a:xfrm>
            <a:off x="16944917" y="9326433"/>
            <a:ext cx="1097400" cy="787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69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50" b="1" i="0">
                <a:solidFill>
                  <a:srgbClr val="F686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32438" y="2544317"/>
            <a:ext cx="67818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399908" y="2524505"/>
            <a:ext cx="8141970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76717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40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95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23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22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50" b="1" i="0">
                <a:solidFill>
                  <a:srgbClr val="F686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32438" y="2544317"/>
            <a:ext cx="67818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399908" y="2524505"/>
            <a:ext cx="8141970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76717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64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B4E71-F7C4-2849-5632-A48D1A5DEC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4661D-BC6F-5795-6C24-804CB4EEAE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8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8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7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5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2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4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6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3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3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7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7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1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6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4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9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0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7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7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7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5099E-50E5-A5F8-26C1-D0EF2FE6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A80E-866B-1574-938C-CF53DAC14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CEE8-7B63-8BF9-F747-5EB3C6593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13F6-F7E8-6B4D-BB76-2EEF6B112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5BF5-0567-EA9E-1D19-A443E182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3789-0274-405F-CA15-2CDC99378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B0DD-3D34-7C40-84FA-F3FA30DC9E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7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3.jpeg"/><Relationship Id="rId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6.png"/><Relationship Id="rId5" Type="http://schemas.openxmlformats.org/officeDocument/2006/relationships/image" Target="../media/image27.jpeg"/><Relationship Id="rId10" Type="http://schemas.openxmlformats.org/officeDocument/2006/relationships/image" Target="../media/image5.png"/><Relationship Id="rId4" Type="http://schemas.openxmlformats.org/officeDocument/2006/relationships/image" Target="../media/image26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federalregister.gov/presidential-documents/executive-orders/donald-trump/2025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councilofnonprofits.org/files/media/documents/2025/chart-executive-orders.pdf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americanprogress.org/article/doge-cuts-by-city-state-and-congressional-district/" TargetMode="Externa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www.americanprogress.org/article/doge-cuts-by-city-state-and-congressional-distric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www.lawfaremedia.org/projects-series/trials-of-the-trump-administration/tracking-trump-administration-litigation" TargetMode="Externa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appropriations.senate.gov/trumps-funding-freeze" TargetMode="Externa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appropriations.senate.gov/trumps-funding-freeze" TargetMode="Externa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7.png"/><Relationship Id="rId9" Type="http://schemas.microsoft.com/office/2007/relationships/diagramDrawing" Target="../diagrams/drawing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XWgL1Bmc7uk?si=52HzVQrs503A55CK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watch?v=XWgL1Bmc7uk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youtu.be/XWgL1Bmc7uk?si=52HzVQrs503A55CK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mailto:geoffg@calnonprofits.org" TargetMode="External"/><Relationship Id="rId1" Type="http://schemas.openxmlformats.org/officeDocument/2006/relationships/slideLayout" Target="../slideLayouts/slideLayout49.xml"/><Relationship Id="rId5" Type="http://schemas.openxmlformats.org/officeDocument/2006/relationships/hyperlink" Target="http://www.calnonprofits.org/" TargetMode="External"/><Relationship Id="rId4" Type="http://schemas.openxmlformats.org/officeDocument/2006/relationships/hyperlink" Target="mailto:jbrown@calnonprofits.org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4248" y="617597"/>
            <a:ext cx="17465804" cy="5894844"/>
            <a:chOff x="605269" y="1179062"/>
            <a:chExt cx="23287739" cy="7859791"/>
          </a:xfrm>
        </p:grpSpPr>
        <p:sp>
          <p:nvSpPr>
            <p:cNvPr id="3" name="Freeform 3"/>
            <p:cNvSpPr/>
            <p:nvPr/>
          </p:nvSpPr>
          <p:spPr>
            <a:xfrm rot="4429247" flipH="1">
              <a:off x="5525645" y="-3460405"/>
              <a:ext cx="4994552" cy="14835303"/>
            </a:xfrm>
            <a:custGeom>
              <a:avLst/>
              <a:gdLst/>
              <a:ahLst/>
              <a:cxnLst/>
              <a:rect l="l" t="t" r="r" b="b"/>
              <a:pathLst>
                <a:path w="4994552" h="14835303">
                  <a:moveTo>
                    <a:pt x="4994552" y="0"/>
                  </a:moveTo>
                  <a:lnTo>
                    <a:pt x="0" y="0"/>
                  </a:lnTo>
                  <a:lnTo>
                    <a:pt x="0" y="14835303"/>
                  </a:lnTo>
                  <a:lnTo>
                    <a:pt x="4994552" y="14835303"/>
                  </a:lnTo>
                  <a:lnTo>
                    <a:pt x="4994552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3063916" y="2354330"/>
              <a:ext cx="20829092" cy="6684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55"/>
                </a:lnSpc>
              </a:pPr>
              <a:r>
                <a:rPr lang="en-US" sz="21227" b="1">
                  <a:solidFill>
                    <a:srgbClr val="FFFFFF"/>
                  </a:solidFill>
                  <a:latin typeface="Inter Tight Heavy"/>
                  <a:ea typeface="Inter Tight Heavy"/>
                  <a:cs typeface="Inter Tight Heavy"/>
                  <a:sym typeface="Inter Tight Heavy"/>
                </a:rPr>
                <a:t>NON</a:t>
              </a:r>
            </a:p>
            <a:p>
              <a:pPr algn="l">
                <a:lnSpc>
                  <a:spcPts val="18255"/>
                </a:lnSpc>
              </a:pPr>
              <a:r>
                <a:rPr lang="en-US" sz="21227" b="1">
                  <a:solidFill>
                    <a:srgbClr val="FFFFFF"/>
                  </a:solidFill>
                  <a:latin typeface="Inter Tight Heavy"/>
                  <a:ea typeface="Inter Tight Heavy"/>
                  <a:cs typeface="Inter Tight Heavy"/>
                  <a:sym typeface="Inter Tight Heavy"/>
                </a:rPr>
                <a:t>TOWNHALL</a:t>
              </a:r>
            </a:p>
          </p:txBody>
        </p:sp>
        <p:sp>
          <p:nvSpPr>
            <p:cNvPr id="5" name="Freeform 5"/>
            <p:cNvSpPr/>
            <p:nvPr/>
          </p:nvSpPr>
          <p:spPr>
            <a:xfrm rot="4366147" flipH="1">
              <a:off x="6338808" y="913062"/>
              <a:ext cx="4994551" cy="5526551"/>
            </a:xfrm>
            <a:custGeom>
              <a:avLst/>
              <a:gdLst/>
              <a:ahLst/>
              <a:cxnLst/>
              <a:rect l="l" t="t" r="r" b="b"/>
              <a:pathLst>
                <a:path w="4994552" h="5526551">
                  <a:moveTo>
                    <a:pt x="4994551" y="0"/>
                  </a:moveTo>
                  <a:lnTo>
                    <a:pt x="0" y="0"/>
                  </a:lnTo>
                  <a:lnTo>
                    <a:pt x="0" y="5526551"/>
                  </a:lnTo>
                  <a:lnTo>
                    <a:pt x="4994551" y="5526551"/>
                  </a:lnTo>
                  <a:lnTo>
                    <a:pt x="4994551" y="0"/>
                  </a:lnTo>
                  <a:close/>
                </a:path>
              </a:pathLst>
            </a:custGeom>
            <a:blipFill>
              <a:blip r:embed="rId2"/>
              <a:stretch>
                <a:fillRect t="-67603" b="-10083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960502" y="2363855"/>
              <a:ext cx="12932506" cy="366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3"/>
                </a:lnSpc>
              </a:pPr>
              <a:r>
                <a:rPr lang="en-US" sz="21573" b="1">
                  <a:solidFill>
                    <a:srgbClr val="FFFFFF"/>
                  </a:solidFill>
                  <a:latin typeface="Inter Tight Heavy"/>
                  <a:ea typeface="Inter Tight Heavy"/>
                  <a:cs typeface="Inter Tight Heavy"/>
                  <a:sym typeface="Inter Tight Heavy"/>
                </a:rPr>
                <a:t>PROFIT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86902" y="6678254"/>
            <a:ext cx="10714196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Friday, August 22, 2025</a:t>
            </a:r>
          </a:p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10 AM - 12 PM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9" name="Freeform 9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39916"/>
            <a:ext cx="16230600" cy="52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5000" i="1" dirty="0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California State Nonprofit Security Grant Program.</a:t>
            </a:r>
          </a:p>
          <a:p>
            <a:pPr algn="l">
              <a:lnSpc>
                <a:spcPts val="2249"/>
              </a:lnSpc>
            </a:pPr>
            <a:endParaRPr lang="en-US" sz="5000" i="1" dirty="0">
              <a:solidFill>
                <a:srgbClr val="FFFFFF"/>
              </a:solidFill>
              <a:latin typeface="Libre Baskerville Italics"/>
              <a:ea typeface="Libre Baskerville Italics"/>
              <a:cs typeface="Libre Baskerville Italics"/>
              <a:sym typeface="Libre Baskerville Italics"/>
            </a:endParaRPr>
          </a:p>
          <a:p>
            <a:pPr marL="863603" lvl="1" indent="-431801" algn="l">
              <a:lnSpc>
                <a:spcPts val="42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Ensures prompt payment and fair compensation for services.</a:t>
            </a:r>
          </a:p>
          <a:p>
            <a:pPr marL="863603" lvl="1" indent="-431801" algn="l">
              <a:lnSpc>
                <a:spcPts val="42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Expands Prompt Payment Act to include nonprofit grants.</a:t>
            </a:r>
          </a:p>
          <a:p>
            <a:pPr marL="863603" lvl="1" indent="-431801" algn="l">
              <a:lnSpc>
                <a:spcPts val="42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Aligns indirect cost rates with federal standards.</a:t>
            </a:r>
          </a:p>
          <a:p>
            <a:pPr marL="863603" lvl="1" indent="-431801" algn="l">
              <a:lnSpc>
                <a:spcPts val="42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Helps nonprofits cover essential operating expenses.</a:t>
            </a:r>
          </a:p>
          <a:p>
            <a:pPr marL="863603" lvl="1" indent="-431801" algn="l">
              <a:lnSpc>
                <a:spcPts val="42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Ensures fair pay for direct &amp; indirect costs, especially for groups serving vulnerable communities.</a:t>
            </a:r>
          </a:p>
          <a:p>
            <a:pPr algn="l">
              <a:lnSpc>
                <a:spcPts val="4500"/>
              </a:lnSpc>
            </a:pPr>
            <a:endParaRPr lang="en-US" sz="4000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4" name="Freeform 4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820029" y="7801333"/>
            <a:ext cx="1439271" cy="1456967"/>
          </a:xfrm>
          <a:custGeom>
            <a:avLst/>
            <a:gdLst/>
            <a:ahLst/>
            <a:cxnLst/>
            <a:rect l="l" t="t" r="r" b="b"/>
            <a:pathLst>
              <a:path w="1439271" h="1456967">
                <a:moveTo>
                  <a:pt x="0" y="0"/>
                </a:moveTo>
                <a:lnTo>
                  <a:pt x="1439271" y="0"/>
                </a:lnTo>
                <a:lnTo>
                  <a:pt x="1439271" y="1456967"/>
                </a:lnTo>
                <a:lnTo>
                  <a:pt x="0" y="14569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895350"/>
            <a:ext cx="16040100" cy="17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AB 880 (Bennett): Prompt Payments</a:t>
            </a:r>
          </a:p>
          <a:p>
            <a:pPr algn="l">
              <a:lnSpc>
                <a:spcPts val="360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for Nonprofits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79779" y="8858250"/>
            <a:ext cx="359235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Legislation webpage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90750"/>
            <a:ext cx="16230600" cy="706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9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Initial projection: modest economic growth &amp; slight surplus</a:t>
            </a:r>
          </a:p>
          <a:p>
            <a:pPr marL="863599" lvl="1" indent="-431800" algn="l">
              <a:lnSpc>
                <a:spcPts val="49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Early-year revenues exceeded expectations</a:t>
            </a:r>
          </a:p>
          <a:p>
            <a:pPr marL="863599" lvl="1" indent="-431800" algn="l">
              <a:lnSpc>
                <a:spcPts val="49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Federal policy changes significantly slowed growth in the California economy</a:t>
            </a:r>
          </a:p>
          <a:p>
            <a:pPr marL="863599" lvl="1" indent="-431800" algn="l">
              <a:lnSpc>
                <a:spcPts val="49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California also experienced substantial cost and caseload growth in several core state programs - most notably in Medi-Cal</a:t>
            </a:r>
          </a:p>
          <a:p>
            <a:pPr marL="863599" lvl="1" indent="-431800" algn="l">
              <a:lnSpc>
                <a:spcPts val="49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Spends $228B from the state’s General Fund</a:t>
            </a:r>
          </a:p>
          <a:p>
            <a:pPr marL="863599" lvl="1" indent="-431800" algn="l">
              <a:lnSpc>
                <a:spcPts val="49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$11.8B General Fund shortfall</a:t>
            </a:r>
          </a:p>
          <a:p>
            <a:pPr algn="l">
              <a:lnSpc>
                <a:spcPts val="6250"/>
              </a:lnSpc>
            </a:pPr>
            <a:endParaRPr lang="en-US" sz="3999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820029" y="7816086"/>
            <a:ext cx="1439271" cy="1442214"/>
          </a:xfrm>
          <a:custGeom>
            <a:avLst/>
            <a:gdLst/>
            <a:ahLst/>
            <a:cxnLst/>
            <a:rect l="l" t="t" r="r" b="b"/>
            <a:pathLst>
              <a:path w="1439271" h="1442214">
                <a:moveTo>
                  <a:pt x="0" y="0"/>
                </a:moveTo>
                <a:lnTo>
                  <a:pt x="1439271" y="0"/>
                </a:lnTo>
                <a:lnTo>
                  <a:pt x="1439271" y="1442214"/>
                </a:lnTo>
                <a:lnTo>
                  <a:pt x="0" y="1442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95350"/>
            <a:ext cx="1420034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State Budget FY25-26 Overview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62581" y="8858250"/>
            <a:ext cx="2209551" cy="40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 i="1" dirty="0" err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eBudget</a:t>
            </a:r>
            <a:r>
              <a:rPr lang="en-US" sz="3000" i="1" dirty="0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 site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7" name="Freeform 7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489001"/>
            <a:ext cx="16230600" cy="6769299"/>
          </a:xfrm>
          <a:custGeom>
            <a:avLst/>
            <a:gdLst/>
            <a:ahLst/>
            <a:cxnLst/>
            <a:rect l="l" t="t" r="r" b="b"/>
            <a:pathLst>
              <a:path w="16230600" h="6769299">
                <a:moveTo>
                  <a:pt x="0" y="0"/>
                </a:moveTo>
                <a:lnTo>
                  <a:pt x="16230600" y="0"/>
                </a:lnTo>
                <a:lnTo>
                  <a:pt x="16230600" y="6769299"/>
                </a:lnTo>
                <a:lnTo>
                  <a:pt x="0" y="676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872" b="-29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4" name="Freeform 4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895350"/>
            <a:ext cx="4274256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Solutions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28700" y="5873651"/>
            <a:ext cx="16230600" cy="0"/>
          </a:xfrm>
          <a:prstGeom prst="line">
            <a:avLst/>
          </a:prstGeom>
          <a:ln w="95250" cap="flat">
            <a:solidFill>
              <a:srgbClr val="2355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9144000" y="2489001"/>
            <a:ext cx="0" cy="6769299"/>
          </a:xfrm>
          <a:prstGeom prst="line">
            <a:avLst/>
          </a:prstGeom>
          <a:ln w="95250" cap="flat">
            <a:solidFill>
              <a:srgbClr val="2355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470173" y="2928194"/>
            <a:ext cx="7032596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Internal Borrowing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$7.8 billion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55%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78718" y="2928194"/>
            <a:ext cx="7032596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Fund shifts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$1.2 billion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21%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5260" y="6319788"/>
            <a:ext cx="7673827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Spending reductions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$2.8 billion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24%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58103" y="6634113"/>
            <a:ext cx="767382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Rainy Day fund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pulled $7.1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95350"/>
            <a:ext cx="4686300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 err="1" smtClean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Highlightss</a:t>
            </a:r>
            <a:endParaRPr lang="en-US" sz="7200" b="1" dirty="0">
              <a:solidFill>
                <a:srgbClr val="FFFFFF"/>
              </a:solidFill>
              <a:latin typeface="Inter Tight Heavy"/>
              <a:ea typeface="Inter Tight Heavy"/>
              <a:cs typeface="Inter Tight Heavy"/>
              <a:sym typeface="Inter Tight Heavy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4" name="Freeform 4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2489001"/>
            <a:ext cx="16230600" cy="6769299"/>
            <a:chOff x="0" y="0"/>
            <a:chExt cx="21640800" cy="902573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t="18958" b="18958"/>
            <a:stretch>
              <a:fillRect/>
            </a:stretch>
          </p:blipFill>
          <p:spPr>
            <a:xfrm>
              <a:off x="0" y="0"/>
              <a:ext cx="10756900" cy="444936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 l="2600" t="8630" r="2600" b="32514"/>
            <a:stretch>
              <a:fillRect/>
            </a:stretch>
          </p:blipFill>
          <p:spPr>
            <a:xfrm>
              <a:off x="10883900" y="0"/>
              <a:ext cx="10756900" cy="444936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t="2881" b="2881"/>
            <a:stretch>
              <a:fillRect/>
            </a:stretch>
          </p:blipFill>
          <p:spPr>
            <a:xfrm>
              <a:off x="0" y="4576366"/>
              <a:ext cx="7086600" cy="444936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 t="8829" b="8829"/>
            <a:stretch>
              <a:fillRect/>
            </a:stretch>
          </p:blipFill>
          <p:spPr>
            <a:xfrm>
              <a:off x="7213600" y="4576366"/>
              <a:ext cx="7213600" cy="444936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/>
            <a:srcRect t="4992" b="4992"/>
            <a:stretch>
              <a:fillRect/>
            </a:stretch>
          </p:blipFill>
          <p:spPr>
            <a:xfrm>
              <a:off x="14554200" y="4576366"/>
              <a:ext cx="7086600" cy="4449366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608358" y="2900557"/>
            <a:ext cx="6825319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Protects Prop 98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K-12 &amp; community college funding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62222" y="2900557"/>
            <a:ext cx="6825319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$1.7B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Student support &amp; mental health 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1128" y="6090962"/>
            <a:ext cx="5146331" cy="305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$300M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Teacher workforce investments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37959" y="6405287"/>
            <a:ext cx="5412082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$500M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Low-Income Housing Tax Credit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44572" y="6405287"/>
            <a:ext cx="5146331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$100M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Encampment Resolution Grants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89001"/>
            <a:ext cx="16230600" cy="6769299"/>
            <a:chOff x="0" y="0"/>
            <a:chExt cx="21640800" cy="90257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958" b="18958"/>
            <a:stretch>
              <a:fillRect/>
            </a:stretch>
          </p:blipFill>
          <p:spPr>
            <a:xfrm>
              <a:off x="0" y="0"/>
              <a:ext cx="10756900" cy="44493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8958" b="18958"/>
            <a:stretch>
              <a:fillRect/>
            </a:stretch>
          </p:blipFill>
          <p:spPr>
            <a:xfrm>
              <a:off x="10883900" y="0"/>
              <a:ext cx="10756900" cy="444936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881" b="2881"/>
            <a:stretch>
              <a:fillRect/>
            </a:stretch>
          </p:blipFill>
          <p:spPr>
            <a:xfrm>
              <a:off x="0" y="4576366"/>
              <a:ext cx="7086600" cy="444936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710" b="3710"/>
            <a:stretch>
              <a:fillRect/>
            </a:stretch>
          </p:blipFill>
          <p:spPr>
            <a:xfrm>
              <a:off x="7213600" y="4576366"/>
              <a:ext cx="7213600" cy="444936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792" b="2792"/>
            <a:stretch>
              <a:fillRect/>
            </a:stretch>
          </p:blipFill>
          <p:spPr>
            <a:xfrm>
              <a:off x="14554200" y="4576366"/>
              <a:ext cx="7086600" cy="444936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9" name="Freeform 9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0" r="-5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895350"/>
            <a:ext cx="8579009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Other Key Priorities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8358" y="2900557"/>
            <a:ext cx="6825319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$2.1 B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Universal Transitional Kindergarten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37959" y="6405287"/>
            <a:ext cx="5412082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$145M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Universal 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School Meals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62222" y="3214882"/>
            <a:ext cx="682531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564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CAL FIRE positions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44572" y="6405287"/>
            <a:ext cx="5146331" cy="24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$378.6M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Learning Recovery Grants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1128" y="6090962"/>
            <a:ext cx="5146331" cy="305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Heavy"/>
                <a:ea typeface="Inter Tight Heavy"/>
                <a:cs typeface="Inter Tight Heavy"/>
                <a:sym typeface="Inter Tight Heavy"/>
              </a:rPr>
              <a:t>$378.6M</a:t>
            </a:r>
          </a:p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Tight Medium"/>
                <a:ea typeface="Inter Tight Medium"/>
                <a:cs typeface="Inter Tight Medium"/>
                <a:sym typeface="Inter Tight Medium"/>
              </a:rPr>
              <a:t>Expanded Learning Opportunities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95350"/>
            <a:ext cx="5448300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Reductions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93595"/>
            <a:ext cx="16230600" cy="566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4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$2.8B in total solutions in 2025-26, growing to $11.9B by 2028-29</a:t>
            </a:r>
          </a:p>
          <a:p>
            <a:pPr algn="l">
              <a:lnSpc>
                <a:spcPts val="5000"/>
              </a:lnSpc>
            </a:pPr>
            <a:r>
              <a:rPr lang="en-US" sz="4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Significant impacts to Healthcare:</a:t>
            </a:r>
          </a:p>
          <a:p>
            <a:pPr marL="863601" lvl="1" indent="-431801" algn="l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Medi-Cal: freezes new enrollment for undocumented adults ages 19 and older starting in 2026</a:t>
            </a:r>
          </a:p>
          <a:p>
            <a:pPr marL="863601" lvl="1" indent="-431801" algn="l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Asset limits reinstated</a:t>
            </a:r>
          </a:p>
          <a:p>
            <a:pPr marL="863601" lvl="1" indent="-431801" algn="l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$30 premium for certain immigrant populations (2027)</a:t>
            </a:r>
          </a:p>
          <a:p>
            <a:pPr marL="863601" lvl="1" indent="-431801" algn="l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Elimination of Dental Benefits, Adults 19 and Older for certain immigrant populations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5" name="Freeform 5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3" name="Freeform 3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571815" y="3134146"/>
            <a:ext cx="7144370" cy="4018708"/>
          </a:xfrm>
          <a:custGeom>
            <a:avLst/>
            <a:gdLst/>
            <a:ahLst/>
            <a:cxnLst/>
            <a:rect l="l" t="t" r="r" b="b"/>
            <a:pathLst>
              <a:path w="7144370" h="4018708">
                <a:moveTo>
                  <a:pt x="0" y="0"/>
                </a:moveTo>
                <a:lnTo>
                  <a:pt x="7144370" y="0"/>
                </a:lnTo>
                <a:lnTo>
                  <a:pt x="7144370" y="4018708"/>
                </a:lnTo>
                <a:lnTo>
                  <a:pt x="0" y="40187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333" b="-933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08300" y="1238250"/>
            <a:ext cx="12501820" cy="1679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State of the Nonprofit </a:t>
            </a:r>
            <a:r>
              <a:rPr lang="en-US" sz="7200" b="1" dirty="0" smtClean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Sector</a:t>
            </a:r>
          </a:p>
          <a:p>
            <a:pPr algn="ctr">
              <a:lnSpc>
                <a:spcPts val="64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f</a:t>
            </a:r>
            <a:r>
              <a:rPr lang="en-US" sz="7200" b="1" dirty="0" smtClean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rom Geoff Green, CEO </a:t>
            </a:r>
            <a:endParaRPr lang="en-US" sz="7200" b="1" dirty="0">
              <a:solidFill>
                <a:srgbClr val="FFFFFF"/>
              </a:solidFill>
              <a:latin typeface="Inter Tight Heavy"/>
              <a:ea typeface="Inter Tight Heavy"/>
              <a:cs typeface="Inter Tight Heavy"/>
              <a:sym typeface="Inter Tight Heav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1F3A5-EB35-592C-7311-C33A2A8E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C74603B1-4953-83C8-4916-CF26944F9E1B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B9DD7F-D992-D9C8-5443-6F0B1F7539A1}"/>
              </a:ext>
            </a:extLst>
          </p:cNvPr>
          <p:cNvCxnSpPr>
            <a:cxnSpLocks/>
          </p:cNvCxnSpPr>
          <p:nvPr/>
        </p:nvCxnSpPr>
        <p:spPr>
          <a:xfrm>
            <a:off x="7831514" y="4397015"/>
            <a:ext cx="7942151" cy="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Picture 11" descr="A picture containing person, outdoor, cart&#10;&#10;Description automatically generated">
            <a:extLst>
              <a:ext uri="{FF2B5EF4-FFF2-40B4-BE49-F238E27FC236}">
                <a16:creationId xmlns:a16="http://schemas.microsoft.com/office/drawing/2014/main" id="{C1A698B6-B661-9673-C24C-0EADCBFD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671433" cy="3670733"/>
          </a:xfrm>
          <a:prstGeom prst="rect">
            <a:avLst/>
          </a:prstGeom>
        </p:spPr>
      </p:pic>
      <p:pic>
        <p:nvPicPr>
          <p:cNvPr id="14" name="Picture 13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0F8D95C3-128A-BC8E-DC50-C1125F8F5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92" y="3093078"/>
            <a:ext cx="5719827" cy="3813219"/>
          </a:xfrm>
          <a:prstGeom prst="rect">
            <a:avLst/>
          </a:prstGeom>
        </p:spPr>
      </p:pic>
      <p:pic>
        <p:nvPicPr>
          <p:cNvPr id="18" name="Picture 17" descr="A group of people singing into microphones&#10;&#10;Description automatically generated with medium confidence">
            <a:extLst>
              <a:ext uri="{FF2B5EF4-FFF2-40B4-BE49-F238E27FC236}">
                <a16:creationId xmlns:a16="http://schemas.microsoft.com/office/drawing/2014/main" id="{20AF73DE-3146-9FBE-7DCD-E32F6340A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392" y="6471876"/>
            <a:ext cx="5719824" cy="3815124"/>
          </a:xfrm>
          <a:prstGeom prst="rect">
            <a:avLst/>
          </a:prstGeom>
        </p:spPr>
      </p:pic>
      <p:pic>
        <p:nvPicPr>
          <p:cNvPr id="7" name="Picture 6" descr="A picture containing text, font, earplug&#10;&#10;Description automatically generated">
            <a:extLst>
              <a:ext uri="{FF2B5EF4-FFF2-40B4-BE49-F238E27FC236}">
                <a16:creationId xmlns:a16="http://schemas.microsoft.com/office/drawing/2014/main" id="{8120C8C7-DAE1-5291-E9D3-D750B040D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993" y="1281446"/>
            <a:ext cx="10300700" cy="2145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10B51-A5F1-946D-9BAD-A072BBDB035E}"/>
              </a:ext>
            </a:extLst>
          </p:cNvPr>
          <p:cNvSpPr txBox="1">
            <a:spLocks/>
          </p:cNvSpPr>
          <p:nvPr/>
        </p:nvSpPr>
        <p:spPr>
          <a:xfrm>
            <a:off x="6494159" y="5277574"/>
            <a:ext cx="11392365" cy="34966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Nonprofit Town Hall</a:t>
            </a:r>
          </a:p>
          <a:p>
            <a:pPr algn="ctr">
              <a:defRPr/>
            </a:pPr>
            <a:endParaRPr lang="en-US" sz="1500" b="1" i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48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~ August 22, 2025 </a:t>
            </a:r>
            <a:r>
              <a:rPr lang="en-US" sz="48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~</a:t>
            </a:r>
            <a:endParaRPr lang="en-US" sz="4800" b="1" i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569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a light bulb&#10;&#10;Description automatically generated">
            <a:extLst>
              <a:ext uri="{FF2B5EF4-FFF2-40B4-BE49-F238E27FC236}">
                <a16:creationId xmlns:a16="http://schemas.microsoft.com/office/drawing/2014/main" id="{82BD8174-C5F0-889B-870C-DB5FC02B2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25" y="5143502"/>
            <a:ext cx="3051539" cy="2892605"/>
          </a:xfrm>
          <a:prstGeom prst="rect">
            <a:avLst/>
          </a:prstGeom>
        </p:spPr>
      </p:pic>
      <p:pic>
        <p:nvPicPr>
          <p:cNvPr id="9" name="Picture 8" descr="A orange line art of a megaphone&#10;&#10;Description automatically generated">
            <a:extLst>
              <a:ext uri="{FF2B5EF4-FFF2-40B4-BE49-F238E27FC236}">
                <a16:creationId xmlns:a16="http://schemas.microsoft.com/office/drawing/2014/main" id="{BB9A3548-F9BE-10E9-3508-A0F8C693A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122" y="5143500"/>
            <a:ext cx="2762601" cy="289260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622AD7-00A7-4D01-6737-81BCA55B9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49581" y="5322297"/>
            <a:ext cx="2718345" cy="2754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3A4252-7F9C-5F44-A8D1-241D538DBBEE}"/>
              </a:ext>
            </a:extLst>
          </p:cNvPr>
          <p:cNvSpPr txBox="1"/>
          <p:nvPr/>
        </p:nvSpPr>
        <p:spPr>
          <a:xfrm>
            <a:off x="1284243" y="2663288"/>
            <a:ext cx="16176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E7E6E6">
                    <a:lumMod val="50000"/>
                  </a:srgbClr>
                </a:solidFill>
                <a:highlight>
                  <a:srgbClr val="FFFFFF"/>
                </a:highlight>
              </a:rPr>
              <a:t>As the leading policy voice for California’s nonprofit sector, </a:t>
            </a:r>
            <a:r>
              <a:rPr lang="en-US" sz="4200" b="1" dirty="0">
                <a:solidFill>
                  <a:srgbClr val="F68600"/>
                </a:solidFill>
                <a:highlight>
                  <a:srgbClr val="FFFFFF"/>
                </a:highlight>
              </a:rPr>
              <a:t>CalNonprofits focuses on advocacy, education, and research</a:t>
            </a:r>
            <a:r>
              <a:rPr lang="en-US" sz="4200" dirty="0">
                <a:solidFill>
                  <a:srgbClr val="E7E6E6">
                    <a:lumMod val="50000"/>
                  </a:srgbClr>
                </a:solidFill>
                <a:highlight>
                  <a:srgbClr val="FFFFFF"/>
                </a:highlight>
              </a:rPr>
              <a:t> to build a more powerful and politically engaged nonprofit network across the state</a:t>
            </a:r>
            <a:endParaRPr lang="en-US" sz="42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5918D-CA4B-1B9D-70BA-5226B9BF86DB}"/>
              </a:ext>
            </a:extLst>
          </p:cNvPr>
          <p:cNvSpPr txBox="1"/>
          <p:nvPr/>
        </p:nvSpPr>
        <p:spPr>
          <a:xfrm>
            <a:off x="783676" y="8076886"/>
            <a:ext cx="4467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E7E6E6">
                    <a:lumMod val="50000"/>
                  </a:srgbClr>
                </a:solidFill>
              </a:rPr>
              <a:t>Policy &amp; Advocacy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B1C26-2443-7BF1-46FA-AAEAA5F0348B}"/>
              </a:ext>
            </a:extLst>
          </p:cNvPr>
          <p:cNvSpPr txBox="1"/>
          <p:nvPr/>
        </p:nvSpPr>
        <p:spPr>
          <a:xfrm>
            <a:off x="7854042" y="8140236"/>
            <a:ext cx="3742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E7E6E6">
                    <a:lumMod val="50000"/>
                  </a:srgbClr>
                </a:solidFill>
              </a:rPr>
              <a:t>Education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0D31C-9019-E9D5-254B-60128EFCE840}"/>
              </a:ext>
            </a:extLst>
          </p:cNvPr>
          <p:cNvSpPr txBox="1"/>
          <p:nvPr/>
        </p:nvSpPr>
        <p:spPr>
          <a:xfrm>
            <a:off x="12914184" y="8140237"/>
            <a:ext cx="4389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E7E6E6">
                    <a:lumMod val="50000"/>
                  </a:srgbClr>
                </a:solidFill>
              </a:rPr>
              <a:t>Data &amp; Research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0EC6CB-AC72-B889-E09C-E73A53C30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8288000" cy="27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6252CA37-9A22-CF2F-4AE5-0B98D7F9B2EC}"/>
              </a:ext>
            </a:extLst>
          </p:cNvPr>
          <p:cNvSpPr/>
          <p:nvPr/>
        </p:nvSpPr>
        <p:spPr>
          <a:xfrm>
            <a:off x="1" y="4181264"/>
            <a:ext cx="9500261" cy="6100950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77% fill a gap left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AD6BC6-A343-06CA-896F-974E8A5D54EF}"/>
              </a:ext>
            </a:extLst>
          </p:cNvPr>
          <p:cNvSpPr txBox="1">
            <a:spLocks/>
          </p:cNvSpPr>
          <p:nvPr/>
        </p:nvSpPr>
        <p:spPr>
          <a:xfrm>
            <a:off x="623400" y="494841"/>
            <a:ext cx="170412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Education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2D3EC1-3252-C09F-87E3-15B15B4474B8}"/>
              </a:ext>
            </a:extLst>
          </p:cNvPr>
          <p:cNvSpPr txBox="1"/>
          <p:nvPr/>
        </p:nvSpPr>
        <p:spPr>
          <a:xfrm>
            <a:off x="14579497" y="9456029"/>
            <a:ext cx="322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2A0205E-3238-FD17-D7FC-76716F30B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2B3A68-3628-836B-E22B-9FA6AD65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36" y="1800597"/>
            <a:ext cx="9954111" cy="7262934"/>
          </a:xfrm>
          <a:prstGeom prst="rect">
            <a:avLst/>
          </a:prstGeom>
        </p:spPr>
      </p:pic>
      <p:pic>
        <p:nvPicPr>
          <p:cNvPr id="18" name="Picture 17" descr="A cover of a book with text and images of men&#10;&#10;AI-generated content may be incorrect.">
            <a:extLst>
              <a:ext uri="{FF2B5EF4-FFF2-40B4-BE49-F238E27FC236}">
                <a16:creationId xmlns:a16="http://schemas.microsoft.com/office/drawing/2014/main" id="{A6A6C834-D693-032F-FF76-1E307E49C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938" y="2032739"/>
            <a:ext cx="5937662" cy="3339935"/>
          </a:xfrm>
          <a:prstGeom prst="rect">
            <a:avLst/>
          </a:prstGeom>
        </p:spPr>
      </p:pic>
      <p:pic>
        <p:nvPicPr>
          <p:cNvPr id="20" name="Picture 19" descr="A blue and orange cover with a person on it&#10;&#10;AI-generated content may be incorrect.">
            <a:extLst>
              <a:ext uri="{FF2B5EF4-FFF2-40B4-BE49-F238E27FC236}">
                <a16:creationId xmlns:a16="http://schemas.microsoft.com/office/drawing/2014/main" id="{43E16C90-AC43-70F1-8595-4CBEB9EE5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6938" y="5723597"/>
            <a:ext cx="5937662" cy="33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79198" y="2922940"/>
            <a:ext cx="952960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Thank you to our host!</a:t>
            </a:r>
          </a:p>
        </p:txBody>
      </p:sp>
      <p:sp>
        <p:nvSpPr>
          <p:cNvPr id="3" name="Freeform 3"/>
          <p:cNvSpPr/>
          <p:nvPr/>
        </p:nvSpPr>
        <p:spPr>
          <a:xfrm>
            <a:off x="6402072" y="4738902"/>
            <a:ext cx="5483855" cy="1213348"/>
          </a:xfrm>
          <a:custGeom>
            <a:avLst/>
            <a:gdLst/>
            <a:ahLst/>
            <a:cxnLst/>
            <a:rect l="l" t="t" r="r" b="b"/>
            <a:pathLst>
              <a:path w="5483855" h="1213348">
                <a:moveTo>
                  <a:pt x="0" y="0"/>
                </a:moveTo>
                <a:lnTo>
                  <a:pt x="5483856" y="0"/>
                </a:lnTo>
                <a:lnTo>
                  <a:pt x="5483856" y="1213348"/>
                </a:lnTo>
                <a:lnTo>
                  <a:pt x="0" y="1213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5" name="Freeform 5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78371-C1E8-E916-1BEB-2CE1ABCB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2CC97B0A-C2A2-EFE9-4310-CA318638B75C}"/>
              </a:ext>
            </a:extLst>
          </p:cNvPr>
          <p:cNvSpPr/>
          <p:nvPr/>
        </p:nvSpPr>
        <p:spPr>
          <a:xfrm>
            <a:off x="1" y="4181264"/>
            <a:ext cx="9500261" cy="6100950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77% fill a gap left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733AC5-F7CC-19AA-B8F7-5E495E5B9296}"/>
              </a:ext>
            </a:extLst>
          </p:cNvPr>
          <p:cNvSpPr txBox="1">
            <a:spLocks/>
          </p:cNvSpPr>
          <p:nvPr/>
        </p:nvSpPr>
        <p:spPr>
          <a:xfrm>
            <a:off x="623400" y="494841"/>
            <a:ext cx="170412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Data &amp;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13195-999D-1848-A4E4-8FFDC109358A}"/>
              </a:ext>
            </a:extLst>
          </p:cNvPr>
          <p:cNvSpPr txBox="1"/>
          <p:nvPr/>
        </p:nvSpPr>
        <p:spPr>
          <a:xfrm>
            <a:off x="14579497" y="9456029"/>
            <a:ext cx="322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F61ED545-27BC-84E5-DBA9-A6F7C34B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AA980-C233-3949-9464-6E768FC1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502" y="1640242"/>
            <a:ext cx="7287498" cy="7815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BE78FC-30F7-A02E-D293-D466D6287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42" y="6703675"/>
            <a:ext cx="7515225" cy="2214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8E1D64-C6DA-D04C-D4F2-6CDA90E20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267" y="6703675"/>
            <a:ext cx="2917598" cy="2214563"/>
          </a:xfrm>
          <a:prstGeom prst="rect">
            <a:avLst/>
          </a:prstGeom>
        </p:spPr>
      </p:pic>
      <p:pic>
        <p:nvPicPr>
          <p:cNvPr id="17" name="Picture 16" descr="A logo with text on it&#10;&#10;AI-generated content may be incorrect.">
            <a:extLst>
              <a:ext uri="{FF2B5EF4-FFF2-40B4-BE49-F238E27FC236}">
                <a16:creationId xmlns:a16="http://schemas.microsoft.com/office/drawing/2014/main" id="{706BC664-8C4C-5391-46B2-2A9EA841C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508" y="4088036"/>
            <a:ext cx="4484369" cy="1927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9B883-9A52-3546-E1C6-A16FDA05E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42" y="2347001"/>
            <a:ext cx="6520457" cy="36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F3927ED-966B-B3AD-B3E3-5D161C652BA8}"/>
              </a:ext>
            </a:extLst>
          </p:cNvPr>
          <p:cNvSpPr/>
          <p:nvPr/>
        </p:nvSpPr>
        <p:spPr>
          <a:xfrm>
            <a:off x="1" y="4181264"/>
            <a:ext cx="9500261" cy="6100950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77% fill a gap left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62ADB-EA6C-4748-3DA6-2E8CE3AC96E7}"/>
              </a:ext>
            </a:extLst>
          </p:cNvPr>
          <p:cNvSpPr txBox="1"/>
          <p:nvPr/>
        </p:nvSpPr>
        <p:spPr>
          <a:xfrm>
            <a:off x="1130128" y="3657641"/>
            <a:ext cx="87556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68600"/>
                </a:solidFill>
                <a:latin typeface="Berlin Sans FB" panose="020F0502020204030204" pitchFamily="34" charset="0"/>
                <a:cs typeface="Berlin Sans FB" panose="020F0502020204030204" pitchFamily="34" charset="0"/>
              </a:rPr>
              <a:t>90%</a:t>
            </a:r>
            <a:r>
              <a:rPr lang="en-US" sz="6000" dirty="0">
                <a:solidFill>
                  <a:prstClr val="black"/>
                </a:solidFill>
              </a:rPr>
              <a:t> 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Help the </a:t>
            </a:r>
            <a:r>
              <a:rPr lang="en-US" sz="3600" b="1" dirty="0">
                <a:solidFill>
                  <a:srgbClr val="F68600"/>
                </a:solidFill>
              </a:rPr>
              <a:t>needy and vulnerable</a:t>
            </a:r>
          </a:p>
          <a:p>
            <a:r>
              <a:rPr lang="en-US" sz="6000" dirty="0">
                <a:solidFill>
                  <a:srgbClr val="F68600"/>
                </a:solidFill>
                <a:latin typeface="Berlin Sans FB" panose="020E0602020502020306" pitchFamily="34" charset="77"/>
              </a:rPr>
              <a:t>46%</a:t>
            </a:r>
            <a:r>
              <a:rPr lang="en-US" sz="2700" dirty="0">
                <a:solidFill>
                  <a:prstClr val="black"/>
                </a:solidFill>
              </a:rPr>
              <a:t>    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Help</a:t>
            </a:r>
            <a:r>
              <a:rPr lang="en-US" sz="3600" b="1" dirty="0">
                <a:solidFill>
                  <a:srgbClr val="F68600"/>
                </a:solidFill>
              </a:rPr>
              <a:t> people like me</a:t>
            </a:r>
          </a:p>
          <a:p>
            <a:r>
              <a:rPr lang="en-US" sz="6000" dirty="0">
                <a:solidFill>
                  <a:srgbClr val="F68600"/>
                </a:solidFill>
                <a:latin typeface="Berlin Sans FB" panose="020E0602020502020306" pitchFamily="34" charset="77"/>
              </a:rPr>
              <a:t>19%</a:t>
            </a:r>
            <a:r>
              <a:rPr lang="en-US" sz="6000" dirty="0">
                <a:solidFill>
                  <a:srgbClr val="F68600"/>
                </a:solidFill>
              </a:rPr>
              <a:t>  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Help people who </a:t>
            </a:r>
            <a:r>
              <a:rPr lang="en-US" sz="3600" b="1" dirty="0">
                <a:solidFill>
                  <a:srgbClr val="F68600"/>
                </a:solidFill>
              </a:rPr>
              <a:t>don’t deserve help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A172A-330E-EEA1-E5F8-CFB9D01C650B}"/>
              </a:ext>
            </a:extLst>
          </p:cNvPr>
          <p:cNvSpPr txBox="1"/>
          <p:nvPr/>
        </p:nvSpPr>
        <p:spPr>
          <a:xfrm>
            <a:off x="10807724" y="3657641"/>
            <a:ext cx="60295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3C9DBA"/>
                </a:solidFill>
              </a:rPr>
              <a:t>85%</a:t>
            </a:r>
            <a:r>
              <a:rPr lang="en-US" sz="2700" dirty="0">
                <a:solidFill>
                  <a:prstClr val="black"/>
                </a:solidFill>
              </a:rPr>
              <a:t>   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Improve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>
                <a:solidFill>
                  <a:srgbClr val="3C9DBA"/>
                </a:solidFill>
              </a:rPr>
              <a:t>quality of life</a:t>
            </a:r>
          </a:p>
          <a:p>
            <a:r>
              <a:rPr lang="en-US" sz="6000" dirty="0">
                <a:solidFill>
                  <a:srgbClr val="3C9DBA"/>
                </a:solidFill>
                <a:latin typeface="Berlin Sans FB" panose="020E0602020502020306" pitchFamily="34" charset="77"/>
              </a:rPr>
              <a:t>78%</a:t>
            </a:r>
            <a:r>
              <a:rPr lang="en-US" sz="2700" dirty="0">
                <a:solidFill>
                  <a:prstClr val="black"/>
                </a:solidFill>
              </a:rPr>
              <a:t>    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Stand for </a:t>
            </a:r>
            <a:r>
              <a:rPr lang="en-US" sz="3600" b="1" dirty="0">
                <a:solidFill>
                  <a:srgbClr val="3C9DBA"/>
                </a:solidFill>
              </a:rPr>
              <a:t>values</a:t>
            </a:r>
          </a:p>
          <a:p>
            <a:r>
              <a:rPr lang="en-US" sz="6000" b="1" dirty="0">
                <a:solidFill>
                  <a:srgbClr val="3C9DBA"/>
                </a:solidFill>
              </a:rPr>
              <a:t>60%</a:t>
            </a:r>
            <a:r>
              <a:rPr lang="en-US" sz="2700" dirty="0">
                <a:solidFill>
                  <a:prstClr val="black"/>
                </a:solidFill>
              </a:rPr>
              <a:t>    </a:t>
            </a:r>
            <a:r>
              <a:rPr lang="en-US" sz="3600" b="1" dirty="0">
                <a:solidFill>
                  <a:srgbClr val="3C9DBA"/>
                </a:solidFill>
              </a:rPr>
              <a:t>Reduce inequality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1CF74-FE4A-76B2-BE03-FF3065C0FCD7}"/>
              </a:ext>
            </a:extLst>
          </p:cNvPr>
          <p:cNvSpPr txBox="1"/>
          <p:nvPr/>
        </p:nvSpPr>
        <p:spPr>
          <a:xfrm>
            <a:off x="4365483" y="6796949"/>
            <a:ext cx="1133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Berlin Sans FB" panose="020E0602020502020306" pitchFamily="34" charset="77"/>
              </a:rPr>
              <a:t>77%</a:t>
            </a:r>
            <a:r>
              <a:rPr lang="en-US" sz="2700" dirty="0">
                <a:solidFill>
                  <a:prstClr val="black"/>
                </a:solidFill>
              </a:rPr>
              <a:t>   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Fill a gap </a:t>
            </a:r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left by government</a:t>
            </a:r>
          </a:p>
          <a:p>
            <a:r>
              <a:rPr lang="en-US" sz="6000" dirty="0">
                <a:solidFill>
                  <a:prstClr val="black">
                    <a:lumMod val="65000"/>
                    <a:lumOff val="35000"/>
                  </a:prstClr>
                </a:solidFill>
                <a:latin typeface="Berlin Sans FB" panose="020E0602020502020306" pitchFamily="34" charset="77"/>
              </a:rPr>
              <a:t>72%</a:t>
            </a:r>
            <a:r>
              <a:rPr lang="en-US" sz="2700" dirty="0">
                <a:solidFill>
                  <a:prstClr val="black"/>
                </a:solidFill>
              </a:rPr>
              <a:t>    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Fill a gap left by </a:t>
            </a:r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private business and corporations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1A08A-24FE-012E-66D2-CAA7E1F2139E}"/>
              </a:ext>
            </a:extLst>
          </p:cNvPr>
          <p:cNvSpPr txBox="1"/>
          <p:nvPr/>
        </p:nvSpPr>
        <p:spPr>
          <a:xfrm>
            <a:off x="6116882" y="9434269"/>
            <a:ext cx="67538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Source: California Resident Survey (2018-2019)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F7AE-98B4-E789-EA56-D214027F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30" y="387624"/>
            <a:ext cx="8443755" cy="2884950"/>
          </a:xfrm>
          <a:prstGeom prst="rect">
            <a:avLst/>
          </a:prstGeom>
        </p:spPr>
      </p:pic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B9D81832-8323-C875-9348-317DD5505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4A50C-7D5A-FBDD-1EC4-34DEEB177782}"/>
              </a:ext>
            </a:extLst>
          </p:cNvPr>
          <p:cNvSpPr txBox="1"/>
          <p:nvPr/>
        </p:nvSpPr>
        <p:spPr>
          <a:xfrm>
            <a:off x="14707562" y="9546989"/>
            <a:ext cx="326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24418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270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 sz="270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" y="1730503"/>
            <a:ext cx="18287999" cy="18658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algn="ctr">
              <a:spcBef>
                <a:spcPts val="150"/>
              </a:spcBef>
            </a:pPr>
            <a:r>
              <a:rPr lang="en-US" sz="12000" b="1" spc="-3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Federal Policy Update</a:t>
            </a:r>
            <a:endParaRPr sz="1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1" y="4299674"/>
            <a:ext cx="18288002" cy="2259914"/>
          </a:xfrm>
          <a:prstGeom prst="rect">
            <a:avLst/>
          </a:prstGeom>
        </p:spPr>
        <p:txBody>
          <a:bodyPr vert="horz" wrap="square" lIns="0" tIns="269558" rIns="0" bIns="0" rtlCol="0" anchor="ctr">
            <a:spAutoFit/>
          </a:bodyPr>
          <a:lstStyle/>
          <a:p>
            <a:pPr marL="19050" marR="7620" algn="ctr">
              <a:lnSpc>
                <a:spcPts val="15450"/>
              </a:lnSpc>
              <a:spcBef>
                <a:spcPts val="2123"/>
              </a:spcBef>
            </a:pPr>
            <a:r>
              <a:rPr lang="en-US" sz="1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What’s the latest?</a:t>
            </a:r>
            <a:endParaRPr sz="1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EE89-BC5A-B8FB-C243-35F0498A4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C844CF48-A88C-AFE2-D822-04AA966BB58C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0982E-D2C7-0904-5090-83DBD8D722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191 Executive Orders (as of Aug 20, 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612D0-E222-AF65-20B6-F00E8FC63344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D1C74D-8B76-7786-2583-F86BA391743D}"/>
              </a:ext>
            </a:extLst>
          </p:cNvPr>
          <p:cNvSpPr txBox="1"/>
          <p:nvPr/>
        </p:nvSpPr>
        <p:spPr>
          <a:xfrm>
            <a:off x="2156156" y="9105375"/>
            <a:ext cx="153575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hlinkClick r:id="rId2"/>
              </a:rPr>
              <a:t>https://www.federalregister.gov/presidential-documents/executive-orders/donald-trump/2025</a:t>
            </a:r>
            <a:r>
              <a:rPr lang="en-US" sz="27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D1E39CD0-7221-EA51-93E3-5FEF0DE4A33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46A1D-CED7-57CA-8A52-4566E4291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651" y="2248448"/>
            <a:ext cx="12942698" cy="61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1EEE6-2FA2-8DAE-C824-53CC88404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AB3ED90-38E3-D194-9686-0602A4318FB1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3E6199D8-E447-4C48-4F30-27AD36CD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F97E7-8CEB-1B9F-9FC2-C46A50B843B3}"/>
              </a:ext>
            </a:extLst>
          </p:cNvPr>
          <p:cNvSpPr txBox="1"/>
          <p:nvPr/>
        </p:nvSpPr>
        <p:spPr>
          <a:xfrm>
            <a:off x="14707562" y="9546989"/>
            <a:ext cx="326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14A9FC-4CDE-1389-541B-F19E1EC67689}"/>
              </a:ext>
            </a:extLst>
          </p:cNvPr>
          <p:cNvSpPr txBox="1">
            <a:spLocks/>
          </p:cNvSpPr>
          <p:nvPr/>
        </p:nvSpPr>
        <p:spPr>
          <a:xfrm>
            <a:off x="1397094" y="868065"/>
            <a:ext cx="170412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The Johnson Amendment (since 1954)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9C904-78BF-6A4D-92F6-79DC86BC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95" y="2357826"/>
            <a:ext cx="15563663" cy="1832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EB0412-9333-5DAC-42EA-7C7A267B2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95" y="4080447"/>
            <a:ext cx="9457289" cy="5720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495BAC-4D40-CEE8-EDCC-31196E753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9990">
            <a:off x="12742635" y="4295610"/>
            <a:ext cx="3147201" cy="50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F81C9-E3FA-C736-71AA-08DF14A2E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67E61E41-09BF-34F5-FD1D-AF1958BE61FA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A1A42-9318-4C8D-CF99-28071F678F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H.R. 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1F1B8-94F9-2917-969E-B90B6D0E6BBB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95F37FFC-500A-88D5-BD43-54B6C0A2CB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een and white poster with a building and text&#10;&#10;AI-generated content may be incorrect.">
            <a:extLst>
              <a:ext uri="{FF2B5EF4-FFF2-40B4-BE49-F238E27FC236}">
                <a16:creationId xmlns:a16="http://schemas.microsoft.com/office/drawing/2014/main" id="{BDA9F26C-EA92-BB7D-C868-D4F22A11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491" y="1681499"/>
            <a:ext cx="7454733" cy="7454733"/>
          </a:xfrm>
          <a:prstGeom prst="rect">
            <a:avLst/>
          </a:prstGeom>
        </p:spPr>
      </p:pic>
      <p:pic>
        <p:nvPicPr>
          <p:cNvPr id="10" name="Picture 9" descr="A graph of tax change&#10;&#10;AI-generated content may be incorrect.">
            <a:extLst>
              <a:ext uri="{FF2B5EF4-FFF2-40B4-BE49-F238E27FC236}">
                <a16:creationId xmlns:a16="http://schemas.microsoft.com/office/drawing/2014/main" id="{1170ADE7-5D37-EC97-2625-8B7331EF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52" y="1898126"/>
            <a:ext cx="7454735" cy="7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7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99925-AB93-AA30-EBD4-16C031232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C26C327B-3040-372E-0D00-4F1650DEFDBB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45543-EB36-7EC0-C100-EAD2FB916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Federal Immigration Raids &amp; Local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023BE-4363-8304-56A4-20B0E96E0F2A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FE5318FC-6BA7-489B-6358-43B8E865709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erson standing at a podium with a microphone&#10;&#10;AI-generated content may be incorrect.">
            <a:extLst>
              <a:ext uri="{FF2B5EF4-FFF2-40B4-BE49-F238E27FC236}">
                <a16:creationId xmlns:a16="http://schemas.microsoft.com/office/drawing/2014/main" id="{39F72764-AD3F-1CE5-7FCA-A1B6F3BD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466" y="2175665"/>
            <a:ext cx="5153973" cy="343598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A logo with a cartoon animal in a circle&#10;&#10;AI-generated content may be incorrect.">
            <a:extLst>
              <a:ext uri="{FF2B5EF4-FFF2-40B4-BE49-F238E27FC236}">
                <a16:creationId xmlns:a16="http://schemas.microsoft.com/office/drawing/2014/main" id="{C7DF4609-F08F-D5D9-9954-C63A360BD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114" y="2163545"/>
            <a:ext cx="3885443" cy="3609509"/>
          </a:xfrm>
          <a:prstGeom prst="rect">
            <a:avLst/>
          </a:prstGeom>
        </p:spPr>
      </p:pic>
      <p:pic>
        <p:nvPicPr>
          <p:cNvPr id="13" name="Picture 12" descr="A logo with a person carrying a baby&#10;&#10;AI-generated content may be incorrect.">
            <a:extLst>
              <a:ext uri="{FF2B5EF4-FFF2-40B4-BE49-F238E27FC236}">
                <a16:creationId xmlns:a16="http://schemas.microsoft.com/office/drawing/2014/main" id="{AE6A19EB-FEE3-0B87-F041-A9F3E9008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620" y="5784814"/>
            <a:ext cx="4490429" cy="4490429"/>
          </a:xfrm>
          <a:prstGeom prst="rect">
            <a:avLst/>
          </a:prstGeom>
        </p:spPr>
      </p:pic>
      <p:pic>
        <p:nvPicPr>
          <p:cNvPr id="15" name="Picture 14" descr="A black and orange text&#10;&#10;AI-generated content may be incorrect.">
            <a:extLst>
              <a:ext uri="{FF2B5EF4-FFF2-40B4-BE49-F238E27FC236}">
                <a16:creationId xmlns:a16="http://schemas.microsoft.com/office/drawing/2014/main" id="{CBC0C05C-3FE5-49CA-AB47-4B66A1ADB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076" y="4827794"/>
            <a:ext cx="5466569" cy="1822190"/>
          </a:xfrm>
          <a:prstGeom prst="rect">
            <a:avLst/>
          </a:prstGeom>
        </p:spPr>
      </p:pic>
      <p:pic>
        <p:nvPicPr>
          <p:cNvPr id="17" name="Picture 16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FA18E2C6-E736-3CF8-A93E-A107B6D63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3684" y="5773053"/>
            <a:ext cx="5027756" cy="3742086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3477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5C3B-6C63-5968-C691-771A7776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078EDF1F-0975-604E-A8DB-795B66DB7E14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DD26C-4503-8F83-3607-575347C040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Federal Immigration Raids &amp; Local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84CE1-D3B6-20F8-72D4-17302D212586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0648ED29-D1A2-4F6A-37DA-6011AE7CF2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AB8072-C440-191C-5BBC-4AAE6A1C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008" y="2116310"/>
            <a:ext cx="8881493" cy="3991568"/>
          </a:xfrm>
          <a:prstGeom prst="rect">
            <a:avLst/>
          </a:prstGeom>
        </p:spPr>
      </p:pic>
      <p:pic>
        <p:nvPicPr>
          <p:cNvPr id="10" name="Picture 9" descr="A person standing at a podium with a microphone&#10;&#10;AI-generated content may be incorrect.">
            <a:extLst>
              <a:ext uri="{FF2B5EF4-FFF2-40B4-BE49-F238E27FC236}">
                <a16:creationId xmlns:a16="http://schemas.microsoft.com/office/drawing/2014/main" id="{EA09EC51-53F9-B8FE-74C3-2B1797660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330" y="2354309"/>
            <a:ext cx="5622473" cy="37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DA0B0A-800F-6D65-38DC-A99A1C6AC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329" y="6264031"/>
            <a:ext cx="8881491" cy="3431651"/>
          </a:xfrm>
          <a:prstGeom prst="rect">
            <a:avLst/>
          </a:prstGeom>
        </p:spPr>
      </p:pic>
      <p:pic>
        <p:nvPicPr>
          <p:cNvPr id="18" name="Picture 17" descr="A black and white text&#10;&#10;AI-generated content may be incorrect.">
            <a:extLst>
              <a:ext uri="{FF2B5EF4-FFF2-40B4-BE49-F238E27FC236}">
                <a16:creationId xmlns:a16="http://schemas.microsoft.com/office/drawing/2014/main" id="{E3739A3C-A959-49F1-29BA-67A2B933E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9455" y="8231261"/>
            <a:ext cx="6285144" cy="1214682"/>
          </a:xfrm>
          <a:prstGeom prst="rect">
            <a:avLst/>
          </a:prstGeom>
        </p:spPr>
      </p:pic>
      <p:pic>
        <p:nvPicPr>
          <p:cNvPr id="21" name="Picture 20" descr="A red and black logo&#10;&#10;AI-generated content may be incorrect.">
            <a:extLst>
              <a:ext uri="{FF2B5EF4-FFF2-40B4-BE49-F238E27FC236}">
                <a16:creationId xmlns:a16="http://schemas.microsoft.com/office/drawing/2014/main" id="{5E8CA7F2-C1E7-B085-A139-872A752FC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9455" y="6422355"/>
            <a:ext cx="4486961" cy="137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F441E-60CF-20B9-7E9E-56C205451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E1B18578-EC41-62F7-F39D-96CBA86E5AFF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88CF1-1741-0DC9-3F85-211E4F6B07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400" y="752726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 for Tracking Impacts…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3B7A0-69AB-8554-8B43-BC521E9A8576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1F857AD3-BDC8-3FE6-D7E2-FD8B000A3D2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F090C-9A42-F9BC-2207-A4927660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0" y="6337369"/>
            <a:ext cx="5090691" cy="2850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63A7B4-787A-B8EE-5DE9-C3C9565A6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29" y="2012766"/>
            <a:ext cx="5649978" cy="3662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75E87-ECE7-B4B9-81B0-C245BD75D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951" y="6845006"/>
            <a:ext cx="8115300" cy="2343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307C5-D503-AF5F-B444-816BE61B0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50" y="2351524"/>
            <a:ext cx="5090691" cy="2676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075E23-6B1D-3CA3-CA76-6CD9BD395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846" y="1799111"/>
            <a:ext cx="6695532" cy="35151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5F15D-2426-97F2-18C7-554D15B53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8119" y="6443631"/>
            <a:ext cx="2753246" cy="26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E7471-8B45-885E-0136-7DB36EBF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47CF93C2-D474-917B-0E9E-8B89DA777FDD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649EA-3D67-1F56-1EDF-B5B37F148F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Executive Orders and What They All Mean…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194CD-00E9-A819-3878-577CFCE61F94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2C3B5-0FFA-E126-7058-D378D4E2DEEF}"/>
              </a:ext>
            </a:extLst>
          </p:cNvPr>
          <p:cNvSpPr txBox="1"/>
          <p:nvPr/>
        </p:nvSpPr>
        <p:spPr>
          <a:xfrm>
            <a:off x="2113528" y="9040319"/>
            <a:ext cx="155510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hlinkClick r:id="rId2"/>
              </a:rPr>
              <a:t>https://www.councilofnonprofits.org/files/media/documents/2025/chart-executive-orders.pdf</a:t>
            </a:r>
            <a:r>
              <a:rPr lang="en-US" sz="27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54EB8BCA-9B94-05DB-9C72-D1A130971AB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90880-6299-5701-A13F-95206A28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708" y="1761815"/>
            <a:ext cx="14220584" cy="71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650" y="4792297"/>
            <a:ext cx="5483855" cy="1213348"/>
          </a:xfrm>
          <a:custGeom>
            <a:avLst/>
            <a:gdLst/>
            <a:ahLst/>
            <a:cxnLst/>
            <a:rect l="l" t="t" r="r" b="b"/>
            <a:pathLst>
              <a:path w="5483855" h="1213348">
                <a:moveTo>
                  <a:pt x="0" y="0"/>
                </a:moveTo>
                <a:lnTo>
                  <a:pt x="5483855" y="0"/>
                </a:lnTo>
                <a:lnTo>
                  <a:pt x="5483855" y="1213347"/>
                </a:lnTo>
                <a:lnTo>
                  <a:pt x="0" y="1213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44081" y="2922940"/>
            <a:ext cx="1139983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Thank you to our partners!</a:t>
            </a:r>
          </a:p>
        </p:txBody>
      </p:sp>
      <p:sp>
        <p:nvSpPr>
          <p:cNvPr id="4" name="Freeform 4"/>
          <p:cNvSpPr/>
          <p:nvPr/>
        </p:nvSpPr>
        <p:spPr>
          <a:xfrm>
            <a:off x="7745622" y="4826736"/>
            <a:ext cx="4623171" cy="1178909"/>
          </a:xfrm>
          <a:custGeom>
            <a:avLst/>
            <a:gdLst/>
            <a:ahLst/>
            <a:cxnLst/>
            <a:rect l="l" t="t" r="r" b="b"/>
            <a:pathLst>
              <a:path w="4623171" h="1178909">
                <a:moveTo>
                  <a:pt x="0" y="0"/>
                </a:moveTo>
                <a:lnTo>
                  <a:pt x="4623171" y="0"/>
                </a:lnTo>
                <a:lnTo>
                  <a:pt x="4623171" y="1178908"/>
                </a:lnTo>
                <a:lnTo>
                  <a:pt x="0" y="1178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59393" y="4798848"/>
            <a:ext cx="3656957" cy="1206796"/>
          </a:xfrm>
          <a:custGeom>
            <a:avLst/>
            <a:gdLst/>
            <a:ahLst/>
            <a:cxnLst/>
            <a:rect l="l" t="t" r="r" b="b"/>
            <a:pathLst>
              <a:path w="3656957" h="1206796">
                <a:moveTo>
                  <a:pt x="0" y="0"/>
                </a:moveTo>
                <a:lnTo>
                  <a:pt x="3656957" y="0"/>
                </a:lnTo>
                <a:lnTo>
                  <a:pt x="3656957" y="1206796"/>
                </a:lnTo>
                <a:lnTo>
                  <a:pt x="0" y="120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7" name="Freeform 7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" r="-5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83D0-DDFB-FB72-694F-7D9E1DB61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617E4140-EC30-3EBA-312D-5528666E2512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DB587A43-73D4-0575-02B2-F0735C6D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9" y="9060623"/>
            <a:ext cx="1226378" cy="1226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542B3-005A-374F-1815-133F968DF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19" y="459552"/>
            <a:ext cx="12534963" cy="8721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4D0E1C-FC17-0B32-1C69-5E7D8823A1EA}"/>
              </a:ext>
            </a:extLst>
          </p:cNvPr>
          <p:cNvSpPr txBox="1"/>
          <p:nvPr/>
        </p:nvSpPr>
        <p:spPr>
          <a:xfrm>
            <a:off x="1921118" y="9238182"/>
            <a:ext cx="144457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  <a:hlinkClick r:id="rId5"/>
              </a:rPr>
              <a:t>https://www.americanprogress.org/article/doge-cuts-by-city-state-and-congressional-district/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09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3A115-6FF3-AC2F-3AF3-33589A4D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33F46CC3-3CA3-BDD9-7BA3-6B0A27081176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A0B52A4A-4C47-1910-E1DC-CE6DE089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9" y="9060623"/>
            <a:ext cx="1226378" cy="1226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97AB8-C543-C89B-A221-6B3BDD0443D9}"/>
              </a:ext>
            </a:extLst>
          </p:cNvPr>
          <p:cNvSpPr txBox="1"/>
          <p:nvPr/>
        </p:nvSpPr>
        <p:spPr>
          <a:xfrm>
            <a:off x="1921118" y="9238182"/>
            <a:ext cx="144457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  <a:hlinkClick r:id="rId4"/>
              </a:rPr>
              <a:t>https://www.americanprogress.org/article/doge-cuts-by-city-state-and-congressional-district/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6EC6D-A0CE-369C-547D-908FB9D55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521" y="657807"/>
            <a:ext cx="4448229" cy="8271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D05D7-32AD-7287-C01B-0CC14E6E7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755" y="657806"/>
            <a:ext cx="5879420" cy="8271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F4FE34-534F-5182-5442-1CCF47A6A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0254" y="657806"/>
            <a:ext cx="4722570" cy="8325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4B8687-ABAE-20AD-68F0-1C762F448B83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34959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C1569-2A32-3F37-19CA-4433C69CF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9FABBB1F-E083-EEC8-8246-AF27DAFCFFD5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prstClr val="white"/>
                </a:solidFill>
              </a:rPr>
              <a:t>https://www.lawfaremedia.org/projects-series/trials-of-the-trump-administration/tracking-trump-administration-litigation</a:t>
            </a:r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C7FD0E35-0A78-45F5-EC75-778E1A8F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9" y="9060623"/>
            <a:ext cx="1226378" cy="12263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07957A-824B-FDCB-FD9E-5210FDA45451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FFED63-DBC6-7842-FCD8-0671DC3F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026514"/>
            <a:ext cx="16459200" cy="7758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211D3-189C-254B-A547-54582309CCA8}"/>
              </a:ext>
            </a:extLst>
          </p:cNvPr>
          <p:cNvSpPr txBox="1"/>
          <p:nvPr/>
        </p:nvSpPr>
        <p:spPr>
          <a:xfrm>
            <a:off x="1215098" y="9060622"/>
            <a:ext cx="16641146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50" dirty="0">
                <a:solidFill>
                  <a:prstClr val="black"/>
                </a:solidFill>
                <a:hlinkClick r:id="rId5"/>
              </a:rPr>
              <a:t>https://www.lawfaremedia.org/projects-series/trials-of-the-trump-administration/tracking-trump-administration-litigation</a:t>
            </a:r>
            <a:r>
              <a:rPr lang="en-US" sz="255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5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DE41A-86BE-89BB-DA0F-482BCB43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3D2E0B5D-4C61-34B2-2F2B-432EF652F33D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A7DE029C-0691-D2E5-5194-D6316DDD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54" y="8897768"/>
            <a:ext cx="1207698" cy="1207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B669A-6678-214B-8BA5-D3D42C3F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2688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DF0EA-7D72-3C1D-EBAB-333942CF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391" y="2688183"/>
            <a:ext cx="12089219" cy="6882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FF7FDA-58D3-F48E-7361-EA436CBECDFE}"/>
              </a:ext>
            </a:extLst>
          </p:cNvPr>
          <p:cNvSpPr txBox="1"/>
          <p:nvPr/>
        </p:nvSpPr>
        <p:spPr>
          <a:xfrm>
            <a:off x="3782195" y="9501617"/>
            <a:ext cx="107236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  <a:hlinkClick r:id="rId5"/>
              </a:rPr>
              <a:t>https://www.appropriations.senate.gov/trumps-funding-freeze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23790-A0DC-F2B6-219C-F83DFB97672A}"/>
              </a:ext>
            </a:extLst>
          </p:cNvPr>
          <p:cNvSpPr txBox="1"/>
          <p:nvPr/>
        </p:nvSpPr>
        <p:spPr>
          <a:xfrm>
            <a:off x="120729" y="5446727"/>
            <a:ext cx="2978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$436,874,000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37945-DC73-8543-B9C9-E66CA92904CB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20703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69777-B105-7A16-33E9-8761261C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D23C8C0-9BD7-CB9E-D6F8-6DFDB118FC9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2700">
              <a:solidFill>
                <a:prstClr val="black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E3DB89F-4629-1536-3AD6-A558DE14E1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 sz="2700">
              <a:solidFill>
                <a:prstClr val="black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E93340E-E958-27FE-5CE8-541CA9FABDA7}"/>
              </a:ext>
            </a:extLst>
          </p:cNvPr>
          <p:cNvSpPr txBox="1"/>
          <p:nvPr/>
        </p:nvSpPr>
        <p:spPr>
          <a:xfrm>
            <a:off x="2" y="1730503"/>
            <a:ext cx="18287999" cy="18658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algn="ctr">
              <a:spcBef>
                <a:spcPts val="150"/>
              </a:spcBef>
            </a:pPr>
            <a:r>
              <a:rPr lang="en-US" sz="12000" b="1" spc="-3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Meanwhile, Back Home…</a:t>
            </a:r>
            <a:endParaRPr sz="1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0085D57-EF46-0B5C-C78D-71988B3F5D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4299674"/>
            <a:ext cx="18288002" cy="2259914"/>
          </a:xfrm>
          <a:prstGeom prst="rect">
            <a:avLst/>
          </a:prstGeom>
        </p:spPr>
        <p:txBody>
          <a:bodyPr vert="horz" wrap="square" lIns="0" tIns="269558" rIns="0" bIns="0" rtlCol="0" anchor="ctr">
            <a:spAutoFit/>
          </a:bodyPr>
          <a:lstStyle/>
          <a:p>
            <a:pPr marL="19050" marR="7620" algn="ctr">
              <a:lnSpc>
                <a:spcPts val="15450"/>
              </a:lnSpc>
              <a:spcBef>
                <a:spcPts val="2123"/>
              </a:spcBef>
            </a:pPr>
            <a:r>
              <a:rPr lang="en-US" sz="1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What’s up in California?</a:t>
            </a:r>
            <a:endParaRPr sz="1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DE41A-86BE-89BB-DA0F-482BCB43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3D2E0B5D-4C61-34B2-2F2B-432EF652F33D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A7DE029C-0691-D2E5-5194-D6316DDD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54" y="8897768"/>
            <a:ext cx="1207698" cy="1207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B669A-6678-214B-8BA5-D3D42C3F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2688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DF0EA-7D72-3C1D-EBAB-333942CF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391" y="2688183"/>
            <a:ext cx="12089219" cy="6882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FF7FDA-58D3-F48E-7361-EA436CBECDFE}"/>
              </a:ext>
            </a:extLst>
          </p:cNvPr>
          <p:cNvSpPr txBox="1"/>
          <p:nvPr/>
        </p:nvSpPr>
        <p:spPr>
          <a:xfrm>
            <a:off x="3782195" y="9501617"/>
            <a:ext cx="107236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  <a:hlinkClick r:id="rId5"/>
              </a:rPr>
              <a:t>https://www.appropriations.senate.gov/trumps-funding-freeze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23790-A0DC-F2B6-219C-F83DFB97672A}"/>
              </a:ext>
            </a:extLst>
          </p:cNvPr>
          <p:cNvSpPr txBox="1"/>
          <p:nvPr/>
        </p:nvSpPr>
        <p:spPr>
          <a:xfrm>
            <a:off x="120729" y="5446727"/>
            <a:ext cx="2978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$436,874,000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37945-DC73-8543-B9C9-E66CA92904CB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20703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69777-B105-7A16-33E9-8761261C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D23C8C0-9BD7-CB9E-D6F8-6DFDB118FC9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2700">
              <a:solidFill>
                <a:prstClr val="black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E3DB89F-4629-1536-3AD6-A558DE14E1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 sz="2700">
              <a:solidFill>
                <a:prstClr val="black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E93340E-E958-27FE-5CE8-541CA9FABDA7}"/>
              </a:ext>
            </a:extLst>
          </p:cNvPr>
          <p:cNvSpPr txBox="1"/>
          <p:nvPr/>
        </p:nvSpPr>
        <p:spPr>
          <a:xfrm>
            <a:off x="2" y="1730503"/>
            <a:ext cx="18287999" cy="18658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algn="ctr">
              <a:spcBef>
                <a:spcPts val="150"/>
              </a:spcBef>
            </a:pPr>
            <a:r>
              <a:rPr lang="en-US" sz="12000" b="1" spc="-3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Meanwhile, Back Home…</a:t>
            </a:r>
            <a:endParaRPr sz="1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0085D57-EF46-0B5C-C78D-71988B3F5D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4299674"/>
            <a:ext cx="18288002" cy="2259914"/>
          </a:xfrm>
          <a:prstGeom prst="rect">
            <a:avLst/>
          </a:prstGeom>
        </p:spPr>
        <p:txBody>
          <a:bodyPr vert="horz" wrap="square" lIns="0" tIns="269558" rIns="0" bIns="0" rtlCol="0" anchor="ctr">
            <a:spAutoFit/>
          </a:bodyPr>
          <a:lstStyle/>
          <a:p>
            <a:pPr marL="19050" marR="7620" algn="ctr">
              <a:lnSpc>
                <a:spcPts val="15450"/>
              </a:lnSpc>
              <a:spcBef>
                <a:spcPts val="2123"/>
              </a:spcBef>
            </a:pPr>
            <a:r>
              <a:rPr lang="en-US" sz="1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What’s up in California?</a:t>
            </a:r>
            <a:endParaRPr sz="1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821D1-4D45-60B4-C015-AB52BA37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60B3369D-E9E3-0AA5-73F4-E7EAE9D53833}"/>
              </a:ext>
            </a:extLst>
          </p:cNvPr>
          <p:cNvSpPr/>
          <p:nvPr/>
        </p:nvSpPr>
        <p:spPr>
          <a:xfrm>
            <a:off x="30735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691D9-7501-1189-9444-B7F555F69C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8543"/>
            <a:ext cx="18288000" cy="11454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6861F"/>
                </a:solidFill>
                <a:latin typeface="+mn-lt"/>
              </a:rPr>
              <a:t>CalNonprofits’ Policy Priorities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69F47-00ED-09EE-CB1D-D67D0DAC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991"/>
          <a:stretch/>
        </p:blipFill>
        <p:spPr>
          <a:xfrm>
            <a:off x="144926" y="1938173"/>
            <a:ext cx="7028907" cy="7120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5CBE05-8F9E-423A-3552-EC4EA16A808B}"/>
              </a:ext>
            </a:extLst>
          </p:cNvPr>
          <p:cNvSpPr txBox="1"/>
          <p:nvPr/>
        </p:nvSpPr>
        <p:spPr>
          <a:xfrm>
            <a:off x="7313518" y="1778403"/>
            <a:ext cx="1131782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Advocate for </a:t>
            </a:r>
            <a:r>
              <a:rPr lang="en-US" sz="3600" b="1" dirty="0">
                <a:solidFill>
                  <a:srgbClr val="F68600"/>
                </a:solidFill>
              </a:rPr>
              <a:t>public investment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 our communities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Improve and strengthen the nonprofit sector’s </a:t>
            </a:r>
            <a:r>
              <a:rPr lang="en-US" sz="3600" b="1" dirty="0">
                <a:solidFill>
                  <a:srgbClr val="F68600"/>
                </a:solidFill>
              </a:rPr>
              <a:t>relationship with government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Support the </a:t>
            </a:r>
            <a:r>
              <a:rPr lang="en-US" sz="3600" b="1" dirty="0">
                <a:solidFill>
                  <a:srgbClr val="F68600"/>
                </a:solidFill>
              </a:rPr>
              <a:t>nonprofit workforce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Promote </a:t>
            </a:r>
            <a:r>
              <a:rPr lang="en-US" sz="3600" b="1" dirty="0">
                <a:solidFill>
                  <a:srgbClr val="F68600"/>
                </a:solidFill>
              </a:rPr>
              <a:t>civic engagement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Ensure nonprofit </a:t>
            </a:r>
            <a:r>
              <a:rPr lang="en-US" sz="3600" b="1" dirty="0">
                <a:solidFill>
                  <a:srgbClr val="F68600"/>
                </a:solidFill>
              </a:rPr>
              <a:t>independence and public accountability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68600"/>
                </a:solidFill>
              </a:rPr>
              <a:t>Protect and the defend</a:t>
            </a:r>
            <a:r>
              <a:rPr lang="en-US" sz="3600" dirty="0">
                <a:solidFill>
                  <a:srgbClr val="F68600"/>
                </a:solidFill>
              </a:rPr>
              <a:t>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the broad values of the nonprofit community</a:t>
            </a: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3029E964-034E-A54D-388E-A3A35DB0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E0A8E-06C8-64DD-66F9-913EE49CE8AC}"/>
              </a:ext>
            </a:extLst>
          </p:cNvPr>
          <p:cNvSpPr txBox="1"/>
          <p:nvPr/>
        </p:nvSpPr>
        <p:spPr>
          <a:xfrm>
            <a:off x="14707562" y="9546989"/>
            <a:ext cx="326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22498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E4A1-4739-DF1A-4C7E-28C20A9D9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1DA556C5-4BD2-AFAA-F4E4-9E0AE922C380}"/>
              </a:ext>
            </a:extLst>
          </p:cNvPr>
          <p:cNvSpPr/>
          <p:nvPr/>
        </p:nvSpPr>
        <p:spPr>
          <a:xfrm>
            <a:off x="0" y="1898123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47A96B-8A1F-FD65-F7F9-5AEFB69A5112}"/>
              </a:ext>
            </a:extLst>
          </p:cNvPr>
          <p:cNvSpPr txBox="1">
            <a:spLocks/>
          </p:cNvSpPr>
          <p:nvPr/>
        </p:nvSpPr>
        <p:spPr>
          <a:xfrm>
            <a:off x="1" y="424196"/>
            <a:ext cx="18287999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California Nonprofits Day</a:t>
            </a: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C6684A1B-7079-1C0D-DBE0-C8904CBAC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pic>
        <p:nvPicPr>
          <p:cNvPr id="10" name="Picture 9" descr="A map of the state of california&#10;&#10;AI-generated content may be incorrect.">
            <a:extLst>
              <a:ext uri="{FF2B5EF4-FFF2-40B4-BE49-F238E27FC236}">
                <a16:creationId xmlns:a16="http://schemas.microsoft.com/office/drawing/2014/main" id="{831819F1-0DBC-992D-059C-0E2CB56B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64" y="1411941"/>
            <a:ext cx="8875059" cy="8875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1A409-D83F-4579-5A0A-B3945CD7014B}"/>
              </a:ext>
            </a:extLst>
          </p:cNvPr>
          <p:cNvSpPr txBox="1"/>
          <p:nvPr/>
        </p:nvSpPr>
        <p:spPr>
          <a:xfrm>
            <a:off x="10198690" y="1898123"/>
            <a:ext cx="679135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rgbClr val="F68600"/>
                </a:solidFill>
              </a:rPr>
              <a:t>10th Annual</a:t>
            </a:r>
            <a:r>
              <a:rPr lang="en-US" sz="39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Celebration  held </a:t>
            </a:r>
            <a:r>
              <a:rPr lang="en-US" sz="3900" b="1" dirty="0">
                <a:solidFill>
                  <a:srgbClr val="F68600"/>
                </a:solidFill>
              </a:rPr>
              <a:t>May 21</a:t>
            </a:r>
            <a:r>
              <a:rPr lang="en-US" sz="3900" b="1" baseline="30000" dirty="0">
                <a:solidFill>
                  <a:srgbClr val="F68600"/>
                </a:solidFill>
              </a:rPr>
              <a:t>st</a:t>
            </a:r>
            <a:r>
              <a:rPr lang="en-US" sz="3900" b="1" dirty="0">
                <a:solidFill>
                  <a:srgbClr val="F68600"/>
                </a:solidFill>
              </a:rPr>
              <a:t>, 2025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9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rgbClr val="F68600"/>
                </a:solidFill>
              </a:rPr>
              <a:t>1,009 nonprofits </a:t>
            </a:r>
            <a:r>
              <a:rPr lang="en-US" sz="3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recognized since 2016!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9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rgbClr val="F68600"/>
                </a:solidFill>
              </a:rPr>
              <a:t>Each state legislator</a:t>
            </a:r>
            <a:r>
              <a:rPr lang="en-US" sz="3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honors a nonprofit from their district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9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rgbClr val="F68600"/>
                </a:solidFill>
              </a:rPr>
              <a:t>118 (out of 119) members</a:t>
            </a:r>
            <a:r>
              <a:rPr lang="en-US" sz="3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of the Senate and Assembly participated!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4C106-1C32-5535-40CD-02285CEEB2D0}"/>
              </a:ext>
            </a:extLst>
          </p:cNvPr>
          <p:cNvSpPr txBox="1"/>
          <p:nvPr/>
        </p:nvSpPr>
        <p:spPr>
          <a:xfrm>
            <a:off x="14707562" y="9546989"/>
            <a:ext cx="326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14190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7A6E4-A403-2F59-0D37-28F291EA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0DF79072-8569-93BD-7C49-5A6CC8457F4A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E7A27-6282-351F-96F9-F79633D672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Level Protections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57115-57A9-E1F0-969F-D31C0C25B6B7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A61566-126F-0672-7F7B-4F92761F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2" y="3250692"/>
            <a:ext cx="9059847" cy="37856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503BA1-689C-2418-A2EB-98C636DD3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489" y="591318"/>
            <a:ext cx="7849110" cy="8485524"/>
          </a:xfrm>
          <a:prstGeom prst="rect">
            <a:avLst/>
          </a:prstGeom>
        </p:spPr>
      </p:pic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E8B9E732-9092-643D-0383-2AB08E47990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3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06719" y="1238250"/>
            <a:ext cx="3474561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Agenda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4" name="Freeform 4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284276" y="3270250"/>
            <a:ext cx="11719448" cy="3746500"/>
            <a:chOff x="0" y="0"/>
            <a:chExt cx="15625931" cy="499533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4006187" cy="502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10:15 AM</a:t>
              </a:r>
            </a:p>
            <a:p>
              <a:pPr algn="r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10:30 AM</a:t>
              </a:r>
            </a:p>
            <a:p>
              <a:pPr algn="r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10:40 AM</a:t>
              </a:r>
            </a:p>
            <a:p>
              <a:pPr algn="r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11:00 AM</a:t>
              </a:r>
            </a:p>
            <a:p>
              <a:pPr algn="r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11:20 AM</a:t>
              </a:r>
            </a:p>
            <a:p>
              <a:pPr algn="r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11:50 AM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805531" y="-28575"/>
              <a:ext cx="10820400" cy="502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Welcome</a:t>
              </a:r>
            </a:p>
            <a:p>
              <a:pPr algn="l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Nonprofits of the Year</a:t>
              </a:r>
            </a:p>
            <a:p>
              <a:pPr algn="l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Legislative &amp; Budget Updates</a:t>
              </a:r>
            </a:p>
            <a:p>
              <a:pPr algn="l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State of the Nonprofit Sector</a:t>
              </a:r>
            </a:p>
            <a:p>
              <a:pPr algn="l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Q&amp;A and Dialogue</a:t>
              </a:r>
            </a:p>
            <a:p>
              <a:pPr algn="l">
                <a:lnSpc>
                  <a:spcPts val="5000"/>
                </a:lnSpc>
              </a:pPr>
              <a:r>
                <a:rPr lang="en-US" sz="4000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Closing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945D-A3C1-CBE4-C002-FF99B9EC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460F319-0FA1-8D03-518E-932F7CF009D2}"/>
              </a:ext>
            </a:extLst>
          </p:cNvPr>
          <p:cNvSpPr/>
          <p:nvPr/>
        </p:nvSpPr>
        <p:spPr>
          <a:xfrm>
            <a:off x="0" y="1898126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3EA2F-2C3D-919D-C0EA-950CFD6100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9" y="591318"/>
            <a:ext cx="17041200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Level Protections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2DC41-8186-B6A8-F464-FEE352414D40}"/>
              </a:ext>
            </a:extLst>
          </p:cNvPr>
          <p:cNvSpPr txBox="1"/>
          <p:nvPr/>
        </p:nvSpPr>
        <p:spPr>
          <a:xfrm>
            <a:off x="14707562" y="9546989"/>
            <a:ext cx="440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89D902-E21B-97A1-CAC3-BA05528D4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595" y="2466370"/>
            <a:ext cx="8470724" cy="6774641"/>
          </a:xfrm>
          <a:prstGeom prst="rect">
            <a:avLst/>
          </a:prstGeom>
        </p:spPr>
      </p:pic>
      <p:pic>
        <p:nvPicPr>
          <p:cNvPr id="21" name="Picture 20" descr="A person in a red jacket&#10;&#10;AI-generated content may be incorrect.">
            <a:extLst>
              <a:ext uri="{FF2B5EF4-FFF2-40B4-BE49-F238E27FC236}">
                <a16:creationId xmlns:a16="http://schemas.microsoft.com/office/drawing/2014/main" id="{913E676D-3921-F815-95C6-3C0BAD77C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319" y="591318"/>
            <a:ext cx="7368281" cy="52623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Google Shape;107;p2" descr="A picture containing light&#10;&#10;Description automatically generated">
            <a:extLst>
              <a:ext uri="{FF2B5EF4-FFF2-40B4-BE49-F238E27FC236}">
                <a16:creationId xmlns:a16="http://schemas.microsoft.com/office/drawing/2014/main" id="{0E6AF497-2E8C-8310-1EEB-7E527D7925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607" y="9136232"/>
            <a:ext cx="1070286" cy="1062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1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BC7D5-1CE0-37D9-7BC3-E451A506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uilding with a dome&#10;&#10;AI-generated content may be incorrect.">
            <a:extLst>
              <a:ext uri="{FF2B5EF4-FFF2-40B4-BE49-F238E27FC236}">
                <a16:creationId xmlns:a16="http://schemas.microsoft.com/office/drawing/2014/main" id="{123C6140-159B-9472-F021-F140A8F1F9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1"/>
            <a:ext cx="21645141" cy="103626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542131-3858-5A77-7D3E-F0F806E06992}"/>
              </a:ext>
            </a:extLst>
          </p:cNvPr>
          <p:cNvSpPr txBox="1">
            <a:spLocks/>
          </p:cNvSpPr>
          <p:nvPr/>
        </p:nvSpPr>
        <p:spPr>
          <a:xfrm>
            <a:off x="0" y="238922"/>
            <a:ext cx="182880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5669C"/>
                </a:solidFill>
                <a:latin typeface="Calibri" panose="020F0502020204030204"/>
              </a:rPr>
              <a:t>CA Nonprofit Equity Initiative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A6CB-EF60-9075-91F9-E0FA6C78F59A}"/>
              </a:ext>
            </a:extLst>
          </p:cNvPr>
          <p:cNvSpPr txBox="1"/>
          <p:nvPr/>
        </p:nvSpPr>
        <p:spPr>
          <a:xfrm>
            <a:off x="397781" y="1840057"/>
            <a:ext cx="12305757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  <a:latin typeface="neue-haas-unica"/>
              </a:rPr>
              <a:t>AB 1039 – Hart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neue-haas-unica"/>
              </a:rPr>
              <a:t>Builds on the state’s existing advance payment practices for state grants and contracts by </a:t>
            </a:r>
            <a:r>
              <a:rPr lang="en-US" sz="3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neue-haas-unica"/>
              </a:rPr>
              <a:t>requiring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neue-haas-unica"/>
              </a:rPr>
              <a:t> all new opportunities to offer advance payment beginning January 1, 2026. </a:t>
            </a:r>
            <a:r>
              <a:rPr lang="en-US" sz="3000" b="1" i="1" dirty="0">
                <a:solidFill>
                  <a:srgbClr val="474747"/>
                </a:solidFill>
                <a:latin typeface="neue-haas-unica"/>
              </a:rPr>
              <a:t>Status: Two Year Bill</a:t>
            </a:r>
            <a:endParaRPr lang="en-US" sz="3000" dirty="0">
              <a:solidFill>
                <a:prstClr val="black">
                  <a:lumMod val="65000"/>
                  <a:lumOff val="35000"/>
                </a:prstClr>
              </a:solidFill>
              <a:latin typeface="neue-haas-unica"/>
            </a:endParaRPr>
          </a:p>
          <a:p>
            <a:pPr>
              <a:lnSpc>
                <a:spcPct val="200000"/>
              </a:lnSpc>
            </a:pPr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</a:rPr>
              <a:t>AB 880 – Bennett (Limón and Umberg)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4747"/>
                </a:solidFill>
                <a:latin typeface="neue-haas-unica"/>
              </a:rPr>
              <a:t>Require timely payments and simplify indirect cost coverage to level the playing field for all nonprofits. </a:t>
            </a:r>
            <a:r>
              <a:rPr lang="en-US" sz="3000" b="1" i="1" dirty="0">
                <a:solidFill>
                  <a:srgbClr val="474747"/>
                </a:solidFill>
                <a:latin typeface="neue-haas-unica"/>
              </a:rPr>
              <a:t>Status: Two Year Bill</a:t>
            </a:r>
            <a:endParaRPr lang="en-US" sz="3000" b="1" dirty="0">
              <a:solidFill>
                <a:prstClr val="black">
                  <a:lumMod val="65000"/>
                  <a:lumOff val="35000"/>
                </a:prstClr>
              </a:solidFill>
              <a:latin typeface="neue-haas-unica"/>
            </a:endParaRPr>
          </a:p>
          <a:p>
            <a:pPr marL="1371600" lvl="1" indent="-685800">
              <a:buFont typeface="Arial" panose="020B0604020202020204" pitchFamily="34" charset="0"/>
              <a:buChar char="•"/>
            </a:pPr>
            <a:endParaRPr lang="en-US" sz="3000" b="1" i="1" dirty="0">
              <a:solidFill>
                <a:prstClr val="black">
                  <a:lumMod val="65000"/>
                  <a:lumOff val="35000"/>
                </a:prstClr>
              </a:solidFill>
              <a:latin typeface="neue-haas-unica"/>
            </a:endParaRPr>
          </a:p>
          <a:p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  <a:latin typeface="neue-haas-unica"/>
              </a:rPr>
              <a:t>AB 265 – </a:t>
            </a:r>
            <a:r>
              <a:rPr lang="en-US" sz="3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  <a:latin typeface="neue-haas-unica"/>
              </a:rPr>
              <a:t>Caloza</a:t>
            </a:r>
            <a:endParaRPr lang="en-US" sz="3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68600"/>
              </a:highlight>
              <a:latin typeface="neue-haas-unica"/>
            </a:endParaRP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4747"/>
                </a:solidFill>
                <a:latin typeface="neue-haas-unica"/>
              </a:rPr>
              <a:t>Grant funding to aid fire recovery and rebuilding; creates the Small Business Recovery Fund Act and nonprofits would be eligible to apply for these competitive grants. </a:t>
            </a:r>
            <a:r>
              <a:rPr lang="en-US" sz="3000" b="1" i="1" dirty="0">
                <a:solidFill>
                  <a:srgbClr val="474747"/>
                </a:solidFill>
                <a:latin typeface="neue-haas-unica"/>
              </a:rPr>
              <a:t>Status: Passed with amendments in the Assembly; now in Senate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5761DB-2AD7-DAD1-9F36-523F03876977}"/>
              </a:ext>
            </a:extLst>
          </p:cNvPr>
          <p:cNvSpPr/>
          <p:nvPr/>
        </p:nvSpPr>
        <p:spPr>
          <a:xfrm>
            <a:off x="12631103" y="1626422"/>
            <a:ext cx="5237406" cy="8072520"/>
          </a:xfrm>
          <a:prstGeom prst="roundRect">
            <a:avLst/>
          </a:prstGeom>
          <a:solidFill>
            <a:schemeClr val="bg1">
              <a:alpha val="785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E998F-2834-73DF-A4AE-E06F54078E5E}"/>
              </a:ext>
            </a:extLst>
          </p:cNvPr>
          <p:cNvSpPr txBox="1"/>
          <p:nvPr/>
        </p:nvSpPr>
        <p:spPr>
          <a:xfrm>
            <a:off x="13293548" y="1780749"/>
            <a:ext cx="38137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6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Outcomes:</a:t>
            </a:r>
          </a:p>
        </p:txBody>
      </p:sp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82E4B19-1C4F-76EC-5DD4-B7D8642E1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BBAA7-5B73-87C6-3456-827D47953EBC}"/>
              </a:ext>
            </a:extLst>
          </p:cNvPr>
          <p:cNvSpPr txBox="1"/>
          <p:nvPr/>
        </p:nvSpPr>
        <p:spPr>
          <a:xfrm>
            <a:off x="13034760" y="2358470"/>
            <a:ext cx="477551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7E6E6">
                    <a:lumMod val="50000"/>
                  </a:srgbClr>
                </a:solidFill>
              </a:rPr>
              <a:t/>
            </a:r>
            <a:br>
              <a:rPr lang="en-US" sz="3600" dirty="0">
                <a:solidFill>
                  <a:srgbClr val="E7E6E6">
                    <a:lumMod val="50000"/>
                  </a:srgbClr>
                </a:solidFill>
              </a:rPr>
            </a:br>
            <a:r>
              <a:rPr lang="en-US" sz="3600" b="1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SB 336 and SB 1246: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unanimously approved by the legislature; both vetoed by Gov. Newsom</a:t>
            </a:r>
          </a:p>
          <a:p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3600" b="1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AB 2322:</a:t>
            </a:r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Held in suspense file; would’ve reduced application + reporting requirements for grants of $20,000 or less.</a:t>
            </a:r>
          </a:p>
          <a:p>
            <a:endParaRPr lang="en-US" sz="36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7EBBB-43C1-EFAD-9AA2-3A86CB000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uilding with a dome&#10;&#10;AI-generated content may be incorrect.">
            <a:extLst>
              <a:ext uri="{FF2B5EF4-FFF2-40B4-BE49-F238E27FC236}">
                <a16:creationId xmlns:a16="http://schemas.microsoft.com/office/drawing/2014/main" id="{0B54EAFE-3A86-5B67-8827-01BFF8FB28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1"/>
            <a:ext cx="21645141" cy="103626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A57DE4-81D6-7A1A-08F7-8EB14D2FAAB1}"/>
              </a:ext>
            </a:extLst>
          </p:cNvPr>
          <p:cNvSpPr txBox="1">
            <a:spLocks/>
          </p:cNvSpPr>
          <p:nvPr/>
        </p:nvSpPr>
        <p:spPr>
          <a:xfrm>
            <a:off x="1" y="50469"/>
            <a:ext cx="12569981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900" b="1" dirty="0">
                <a:solidFill>
                  <a:srgbClr val="05669C"/>
                </a:solidFill>
                <a:latin typeface="Calibri" panose="020F0502020204030204"/>
              </a:rPr>
              <a:t>Other 2025 Policy Agenda 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FCDAE-2631-708E-A18A-2AE467779652}"/>
              </a:ext>
            </a:extLst>
          </p:cNvPr>
          <p:cNvSpPr txBox="1"/>
          <p:nvPr/>
        </p:nvSpPr>
        <p:spPr>
          <a:xfrm>
            <a:off x="295479" y="1400808"/>
            <a:ext cx="12272199" cy="1029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  <a:latin typeface="neue-haas-unica"/>
              </a:rPr>
              <a:t>SB 324 – Menjivar (Co-sponsor)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900" dirty="0">
                <a:solidFill>
                  <a:prstClr val="black"/>
                </a:solidFill>
                <a:latin typeface="neue-haas-unica"/>
              </a:rPr>
              <a:t>Strengthens participation of community-based organizations (CBOs) as essential Medi-Cal providers through adequate funding and red tape reductions 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endParaRPr lang="en-US" sz="3900" dirty="0">
              <a:solidFill>
                <a:prstClr val="black"/>
              </a:solidFill>
              <a:latin typeface="neue-haas-unica"/>
            </a:endParaRPr>
          </a:p>
          <a:p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  <a:latin typeface="neue-haas-unica"/>
              </a:rPr>
              <a:t>AB 339 – Ortega (Oppose)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US" sz="3900" dirty="0">
                <a:solidFill>
                  <a:prstClr val="black"/>
                </a:solidFill>
                <a:latin typeface="neue-haas-unica"/>
              </a:rPr>
              <a:t>New noticing requirements for public agencies before they issue an RFP of 120 days; contracting barrier</a:t>
            </a:r>
            <a:br>
              <a:rPr lang="en-US" sz="3900" dirty="0">
                <a:solidFill>
                  <a:prstClr val="black"/>
                </a:solidFill>
                <a:latin typeface="neue-haas-unica"/>
              </a:rPr>
            </a:br>
            <a:endParaRPr lang="en-US" sz="3900" dirty="0">
              <a:solidFill>
                <a:prstClr val="black"/>
              </a:solidFill>
              <a:latin typeface="neue-haas-unica"/>
            </a:endParaRPr>
          </a:p>
          <a:p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</a:rPr>
              <a:t>Collaboration with the Attorney General’s Office to streamline charity registration processes</a:t>
            </a:r>
          </a:p>
          <a:p>
            <a:pPr>
              <a:lnSpc>
                <a:spcPct val="200000"/>
              </a:lnSpc>
            </a:pPr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</a:rPr>
              <a:t>Responding to the emerging insurance crises</a:t>
            </a:r>
          </a:p>
          <a:p>
            <a:pPr>
              <a:lnSpc>
                <a:spcPct val="200000"/>
              </a:lnSpc>
            </a:pPr>
            <a:r>
              <a:rPr lang="en-US" sz="3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68600"/>
                </a:highlight>
              </a:rPr>
              <a:t>Federal advocacy: defending against threats to nonprofits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46D439F-CF90-3B93-8570-CD64E4846099}"/>
              </a:ext>
            </a:extLst>
          </p:cNvPr>
          <p:cNvSpPr/>
          <p:nvPr/>
        </p:nvSpPr>
        <p:spPr>
          <a:xfrm>
            <a:off x="12569981" y="768929"/>
            <a:ext cx="5237406" cy="8977746"/>
          </a:xfrm>
          <a:prstGeom prst="roundRect">
            <a:avLst/>
          </a:prstGeom>
          <a:solidFill>
            <a:schemeClr val="bg1">
              <a:alpha val="785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51EBE-C38E-F7B2-D792-A3CF9EED31AC}"/>
              </a:ext>
            </a:extLst>
          </p:cNvPr>
          <p:cNvSpPr txBox="1"/>
          <p:nvPr/>
        </p:nvSpPr>
        <p:spPr>
          <a:xfrm>
            <a:off x="13293550" y="1046075"/>
            <a:ext cx="36963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68600"/>
                </a:solidFill>
              </a:rPr>
              <a:t>Past Successes: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CE95A-DFD1-8B4F-A12E-A7DA5EB8226E}"/>
              </a:ext>
            </a:extLst>
          </p:cNvPr>
          <p:cNvSpPr txBox="1"/>
          <p:nvPr/>
        </p:nvSpPr>
        <p:spPr>
          <a:xfrm>
            <a:off x="13029567" y="1723957"/>
            <a:ext cx="477551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Advance payment for nonprofit contracting (AB 590)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</a:rPr>
              <a:t>Online fundraising platforms (AB 488)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</a:rPr>
              <a:t>State grants portal </a:t>
            </a:r>
          </a:p>
          <a:p>
            <a:r>
              <a:rPr lang="en-US" sz="3600" dirty="0">
                <a:solidFill>
                  <a:prstClr val="black"/>
                </a:solidFill>
              </a:rPr>
              <a:t>(AB 2522)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</a:rPr>
              <a:t>Creation of Select Committees on the Nonprofit Sector</a:t>
            </a:r>
          </a:p>
        </p:txBody>
      </p:sp>
    </p:spTree>
    <p:extLst>
      <p:ext uri="{BB962C8B-B14F-4D97-AF65-F5344CB8AC3E}">
        <p14:creationId xmlns:p14="http://schemas.microsoft.com/office/powerpoint/2010/main" val="33460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BB870-7F03-881F-0250-03DAAA3B5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0B8A9FA-3F2B-6EFB-1A0B-22A8AC923C00}"/>
              </a:ext>
            </a:extLst>
          </p:cNvPr>
          <p:cNvSpPr/>
          <p:nvPr/>
        </p:nvSpPr>
        <p:spPr>
          <a:xfrm>
            <a:off x="0" y="1898123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6CD70507-60FA-43AA-0CE5-A483B3E4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485ADA-672D-F1AF-9DD4-CB58D2C05F82}"/>
              </a:ext>
            </a:extLst>
          </p:cNvPr>
          <p:cNvSpPr txBox="1">
            <a:spLocks/>
          </p:cNvSpPr>
          <p:nvPr/>
        </p:nvSpPr>
        <p:spPr>
          <a:xfrm>
            <a:off x="0" y="727064"/>
            <a:ext cx="182880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b="1" dirty="0">
                <a:solidFill>
                  <a:srgbClr val="F6861F"/>
                </a:solidFill>
                <a:latin typeface="Calibri" panose="020F0502020204030204"/>
              </a:rPr>
              <a:t>Select Committees on the Nonprofit Sector</a:t>
            </a:r>
            <a:endParaRPr lang="en-US" sz="6600" b="1" dirty="0">
              <a:solidFill>
                <a:srgbClr val="F6861F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9" name="Picture 8" descr="A person in a red suit&#10;&#10;AI-generated content may be incorrect.">
            <a:extLst>
              <a:ext uri="{FF2B5EF4-FFF2-40B4-BE49-F238E27FC236}">
                <a16:creationId xmlns:a16="http://schemas.microsoft.com/office/drawing/2014/main" id="{D1287F1E-769A-1256-CCA6-AF3DCF2C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94" y="2414766"/>
            <a:ext cx="4115157" cy="4819305"/>
          </a:xfrm>
          <a:prstGeom prst="rect">
            <a:avLst/>
          </a:prstGeom>
        </p:spPr>
      </p:pic>
      <p:pic>
        <p:nvPicPr>
          <p:cNvPr id="10" name="Picture 9" descr="A person in a suit with his arms crossed&#10;&#10;AI-generated content may be incorrect.">
            <a:extLst>
              <a:ext uri="{FF2B5EF4-FFF2-40B4-BE49-F238E27FC236}">
                <a16:creationId xmlns:a16="http://schemas.microsoft.com/office/drawing/2014/main" id="{58DF061F-034E-018D-8678-ADA0729AC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602" y="2414766"/>
            <a:ext cx="4115157" cy="4837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C678A1-55DE-176D-843E-5E40708A06BB}"/>
              </a:ext>
            </a:extLst>
          </p:cNvPr>
          <p:cNvSpPr txBox="1"/>
          <p:nvPr/>
        </p:nvSpPr>
        <p:spPr>
          <a:xfrm>
            <a:off x="13794554" y="7252362"/>
            <a:ext cx="4095206" cy="180049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 panose="020F0502020204030204"/>
                <a:cs typeface="Calibri" panose="020F0502020204030204"/>
              </a:rPr>
              <a:t>Asm</a:t>
            </a:r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 panose="020F0502020204030204"/>
                <a:cs typeface="Calibri" panose="020F0502020204030204"/>
              </a:rPr>
              <a:t>. Gregg Hart</a:t>
            </a:r>
          </a:p>
          <a:p>
            <a:pPr algn="ctr"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Calibri"/>
              </a:rPr>
              <a:t>Chair, Assembly Select Committee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0993D-69FF-F3FB-179B-AE232659DAAF}"/>
              </a:ext>
            </a:extLst>
          </p:cNvPr>
          <p:cNvSpPr txBox="1"/>
          <p:nvPr/>
        </p:nvSpPr>
        <p:spPr>
          <a:xfrm>
            <a:off x="592794" y="7329290"/>
            <a:ext cx="4252368" cy="180049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 panose="020F0502020204030204"/>
                <a:cs typeface="Calibri" panose="020F0502020204030204"/>
              </a:rPr>
              <a:t>Sen. Monique Limón</a:t>
            </a:r>
          </a:p>
          <a:p>
            <a:pPr algn="ctr"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Calibri"/>
              </a:rPr>
              <a:t>Chair, Senate Select Committee</a:t>
            </a:r>
          </a:p>
        </p:txBody>
      </p:sp>
      <p:graphicFrame>
        <p:nvGraphicFramePr>
          <p:cNvPr id="16" name="TextBox 12">
            <a:extLst>
              <a:ext uri="{FF2B5EF4-FFF2-40B4-BE49-F238E27FC236}">
                <a16:creationId xmlns:a16="http://schemas.microsoft.com/office/drawing/2014/main" id="{EA7B8A1B-0D13-B13B-5852-D4645D84D5B1}"/>
              </a:ext>
            </a:extLst>
          </p:cNvPr>
          <p:cNvGraphicFramePr/>
          <p:nvPr/>
        </p:nvGraphicFramePr>
        <p:xfrm>
          <a:off x="5521513" y="2386776"/>
          <a:ext cx="7244975" cy="72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439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7C888DBA-3C42-3D86-BD32-7177F7A6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9A052-FF0E-0F13-5A3A-79837A287C71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F2BE4-650C-A248-9DCE-0570848DB865}"/>
              </a:ext>
            </a:extLst>
          </p:cNvPr>
          <p:cNvSpPr txBox="1"/>
          <p:nvPr/>
        </p:nvSpPr>
        <p:spPr>
          <a:xfrm>
            <a:off x="4573610" y="4871330"/>
            <a:ext cx="91472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E04A48D-702D-E45D-7C31-55A415960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6CDCC-3BC4-1E8E-EFA6-EE0AB160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0418885" cy="438641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8CF783-56A1-95DA-6D6D-02F67E57B0E6}"/>
              </a:ext>
            </a:extLst>
          </p:cNvPr>
          <p:cNvSpPr txBox="1">
            <a:spLocks/>
          </p:cNvSpPr>
          <p:nvPr/>
        </p:nvSpPr>
        <p:spPr>
          <a:xfrm>
            <a:off x="5417620" y="2766260"/>
            <a:ext cx="10418885" cy="1620156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rmAutofit fontScale="92500" lnSpcReduction="2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0">
              <a:buNone/>
            </a:pPr>
            <a:r>
              <a:rPr lang="en-US" sz="6000" b="1" i="1" dirty="0">
                <a:solidFill>
                  <a:srgbClr val="0873B0"/>
                </a:solidFill>
              </a:rPr>
              <a:t>A Voice of, by, and for Nonprofits in State Government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AED2317-A386-F456-1D8A-6EE093360128}"/>
              </a:ext>
            </a:extLst>
          </p:cNvPr>
          <p:cNvSpPr txBox="1">
            <a:spLocks/>
          </p:cNvSpPr>
          <p:nvPr/>
        </p:nvSpPr>
        <p:spPr>
          <a:xfrm>
            <a:off x="1494064" y="4871330"/>
            <a:ext cx="15299873" cy="5415671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rmAutofit fontScale="25000" lnSpcReduction="2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0">
              <a:lnSpc>
                <a:spcPct val="120000"/>
              </a:lnSpc>
              <a:buNone/>
            </a:pPr>
            <a:r>
              <a:rPr lang="en-US" sz="14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Changing how state government works with the nonprofit sector</a:t>
            </a:r>
          </a:p>
          <a:p>
            <a:pPr marL="228594" indent="0">
              <a:lnSpc>
                <a:spcPct val="120000"/>
              </a:lnSpc>
              <a:buNone/>
            </a:pPr>
            <a:endParaRPr lang="en-US" sz="9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Institutionalize support for nonprofits to navigate government structures</a:t>
            </a:r>
            <a:r>
              <a:rPr lang="en-US" sz="11100" dirty="0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r>
            <a:br>
              <a:rPr lang="en-US" sz="1110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endParaRPr lang="en-US" sz="11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Create a centralized point of contact in state government for policy research and development, interagency coordination, and training and education</a:t>
            </a:r>
          </a:p>
          <a:p>
            <a:pPr marL="228594" indent="0">
              <a:lnSpc>
                <a:spcPct val="120000"/>
              </a:lnSpc>
              <a:buNone/>
            </a:pPr>
            <a:endParaRPr lang="en-US" sz="11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CalNonprofits is proposing a state investment of $3.4 million over four fiscal years, matched 1:1 by philanthropy</a:t>
            </a:r>
          </a:p>
          <a:p>
            <a:pPr marL="228594" indent="0">
              <a:buNone/>
            </a:pPr>
            <a:endParaRPr lang="en-US" sz="48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F4F85-6724-577E-14D9-63B29209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7619" y="1420040"/>
            <a:ext cx="11991150" cy="1028033"/>
          </a:xfrm>
        </p:spPr>
        <p:txBody>
          <a:bodyPr>
            <a:normAutofit/>
          </a:bodyPr>
          <a:lstStyle/>
          <a:p>
            <a:pPr marL="228594" indent="0">
              <a:buNone/>
            </a:pPr>
            <a:r>
              <a:rPr lang="en-US" sz="6000" b="1" dirty="0">
                <a:solidFill>
                  <a:srgbClr val="F6861F"/>
                </a:solidFill>
              </a:rPr>
              <a:t>Office of Nonprofit Empowerment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830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C09D2-0699-0F70-70E5-C0D56660A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D1020837-8D0D-90E4-034F-AA7FCE27EEA9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FB281-B5C8-F30E-A4E6-E0741ECF80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2879"/>
            <a:ext cx="18288000" cy="11454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6861F"/>
                </a:solidFill>
                <a:latin typeface="+mn-lt"/>
              </a:rPr>
              <a:t>Introducing a New Tool for CA Nonprofits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9D675D13-D955-ED2C-F190-FDFE8833F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8897768"/>
            <a:ext cx="1207698" cy="1207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41973F-A478-E6A9-971D-367B47728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51" y="3903642"/>
            <a:ext cx="6033375" cy="39459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2C4F36-A8FD-9998-A31B-6F9F88CC9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168" y="2054660"/>
            <a:ext cx="5907851" cy="38219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19926-D02E-591A-CB2E-C6CAF36FB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4116">
            <a:off x="5978682" y="2032964"/>
            <a:ext cx="5599308" cy="7249632"/>
          </a:xfrm>
          <a:prstGeom prst="rect">
            <a:avLst/>
          </a:prstGeom>
        </p:spPr>
      </p:pic>
      <p:pic>
        <p:nvPicPr>
          <p:cNvPr id="6" name="Picture 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828E524F-03E0-16ED-7AAF-1D031A9A4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1185" y="5722652"/>
            <a:ext cx="4054631" cy="4054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92A2FF-5A3B-3D50-5147-6F2AC7E40A11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</p:spTree>
    <p:extLst>
      <p:ext uri="{BB962C8B-B14F-4D97-AF65-F5344CB8AC3E}">
        <p14:creationId xmlns:p14="http://schemas.microsoft.com/office/powerpoint/2010/main" val="7258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743C2-9889-7D2F-FDB7-3DC9FC7A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9D57CD5-8FA2-2D29-7A65-A5E4FEE5EB35}"/>
              </a:ext>
            </a:extLst>
          </p:cNvPr>
          <p:cNvSpPr/>
          <p:nvPr/>
        </p:nvSpPr>
        <p:spPr>
          <a:xfrm>
            <a:off x="0" y="1898123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FAF543-9011-180E-E8B9-DF7767D07529}"/>
              </a:ext>
            </a:extLst>
          </p:cNvPr>
          <p:cNvSpPr txBox="1">
            <a:spLocks/>
          </p:cNvSpPr>
          <p:nvPr/>
        </p:nvSpPr>
        <p:spPr>
          <a:xfrm>
            <a:off x="0" y="494841"/>
            <a:ext cx="182880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Annual Policy Conference: November 5</a:t>
            </a:r>
            <a:r>
              <a:rPr lang="en-US" sz="7200" b="1" baseline="30000" dirty="0">
                <a:solidFill>
                  <a:srgbClr val="F6861F"/>
                </a:solidFill>
                <a:latin typeface="Calibri" panose="020F0502020204030204"/>
              </a:rPr>
              <a:t>th</a:t>
            </a:r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 in LA</a:t>
            </a:r>
          </a:p>
        </p:txBody>
      </p:sp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947F0DF6-FC51-FCCB-C06C-69EF8AB9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" y="9225004"/>
            <a:ext cx="895739" cy="895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F8416-1FBD-78CC-5C14-28C08312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512" y="2345338"/>
            <a:ext cx="6490472" cy="3650891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87D5B8-3E85-8203-5C07-606AEF4C9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57" y="2533923"/>
            <a:ext cx="10226598" cy="5113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20C9A6-D5B6-1EDE-E75D-9F2E05258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011" y="6701324"/>
            <a:ext cx="6690972" cy="3267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567DE-94E9-FBDC-F6CD-3384CC126797}"/>
              </a:ext>
            </a:extLst>
          </p:cNvPr>
          <p:cNvSpPr txBox="1"/>
          <p:nvPr/>
        </p:nvSpPr>
        <p:spPr>
          <a:xfrm>
            <a:off x="2542556" y="7753077"/>
            <a:ext cx="689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Amasis MT Pro Black" panose="020F0502020204030204" pitchFamily="18" charset="0"/>
              </a:rPr>
              <a:t>Early Registration Ends Today!</a:t>
            </a:r>
          </a:p>
        </p:txBody>
      </p:sp>
    </p:spTree>
    <p:extLst>
      <p:ext uri="{BB962C8B-B14F-4D97-AF65-F5344CB8AC3E}">
        <p14:creationId xmlns:p14="http://schemas.microsoft.com/office/powerpoint/2010/main" val="11812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1897380"/>
            <a:ext cx="12368213" cy="8389620"/>
            <a:chOff x="0" y="1265416"/>
            <a:chExt cx="8245475" cy="559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5416"/>
              <a:ext cx="8245433" cy="5592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6079003"/>
              <a:ext cx="778995" cy="77899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329" y="722502"/>
            <a:ext cx="18059400" cy="1034899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 algn="ctr">
              <a:lnSpc>
                <a:spcPct val="100000"/>
              </a:lnSpc>
              <a:spcBef>
                <a:spcPts val="150"/>
              </a:spcBef>
              <a:tabLst>
                <a:tab pos="6598920" algn="l"/>
              </a:tabLst>
            </a:pPr>
            <a:r>
              <a:rPr lang="en-US" sz="6600" dirty="0"/>
              <a:t>What Our Members Are Telling Us</a:t>
            </a:r>
            <a:endParaRPr sz="6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97E23-9CCB-6C23-9CC9-0423D784723A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854F26A0-8194-53A9-C300-D9B438778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714" y="-977265"/>
            <a:ext cx="13409961" cy="13409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A024D589-59EF-4313-A385-160FFB588213}"/>
              </a:ext>
            </a:extLst>
          </p:cNvPr>
          <p:cNvSpPr txBox="1">
            <a:spLocks/>
          </p:cNvSpPr>
          <p:nvPr/>
        </p:nvSpPr>
        <p:spPr>
          <a:xfrm>
            <a:off x="2130047" y="714824"/>
            <a:ext cx="14027907" cy="823070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GB" sz="4050" dirty="0">
                <a:solidFill>
                  <a:srgbClr val="4472C4"/>
                </a:solidFill>
                <a:latin typeface="Calibri" panose="020F0502020204030204"/>
              </a:rPr>
              <a:t>How would you describe your organization's current situation?</a:t>
            </a:r>
          </a:p>
        </p:txBody>
      </p:sp>
      <p:graphicFrame>
        <p:nvGraphicFramePr>
          <p:cNvPr id="10" name="Chart Placeholder">
            <a:extLst>
              <a:ext uri="{FF2B5EF4-FFF2-40B4-BE49-F238E27FC236}">
                <a16:creationId xmlns:a16="http://schemas.microsoft.com/office/drawing/2014/main" id="{BBAC7CB2-96FB-5F6C-0815-75F8AB535B66}"/>
              </a:ext>
            </a:extLst>
          </p:cNvPr>
          <p:cNvGraphicFramePr>
            <a:graphicFrameLocks noGrp="1"/>
          </p:cNvGraphicFramePr>
          <p:nvPr/>
        </p:nvGraphicFramePr>
        <p:xfrm>
          <a:off x="952535" y="2069432"/>
          <a:ext cx="16762580" cy="7334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4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AA96A8D-5265-3166-CCF4-EB025BAC667D}"/>
              </a:ext>
            </a:extLst>
          </p:cNvPr>
          <p:cNvSpPr txBox="1">
            <a:spLocks/>
          </p:cNvSpPr>
          <p:nvPr/>
        </p:nvSpPr>
        <p:spPr>
          <a:xfrm>
            <a:off x="2971800" y="987241"/>
            <a:ext cx="12344400" cy="82307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650" b="1" dirty="0">
                <a:solidFill>
                  <a:srgbClr val="4472C4"/>
                </a:solidFill>
                <a:latin typeface="Calibri" panose="020F0502020204030204"/>
              </a:rPr>
              <a:t>What are the challenges your organization is facing?</a:t>
            </a:r>
          </a:p>
        </p:txBody>
      </p:sp>
      <p:graphicFrame>
        <p:nvGraphicFramePr>
          <p:cNvPr id="4" name="Chart Placeholder">
            <a:extLst>
              <a:ext uri="{FF2B5EF4-FFF2-40B4-BE49-F238E27FC236}">
                <a16:creationId xmlns:a16="http://schemas.microsoft.com/office/drawing/2014/main" id="{275F663A-B6D1-A4F8-32B6-88F03A86246A}"/>
              </a:ext>
            </a:extLst>
          </p:cNvPr>
          <p:cNvGraphicFramePr>
            <a:graphicFrameLocks noGrp="1"/>
          </p:cNvGraphicFramePr>
          <p:nvPr/>
        </p:nvGraphicFramePr>
        <p:xfrm>
          <a:off x="1155032" y="1839945"/>
          <a:ext cx="14943221" cy="74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89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3" name="Freeform 3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942318" y="597363"/>
            <a:ext cx="10535682" cy="1703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A Message from </a:t>
            </a:r>
          </a:p>
          <a:p>
            <a:pPr algn="ctr">
              <a:lnSpc>
                <a:spcPts val="64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Senator Monique Limón</a:t>
            </a:r>
          </a:p>
        </p:txBody>
      </p:sp>
      <p:pic>
        <p:nvPicPr>
          <p:cNvPr id="9" name="Picture 9"/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653314" y="2566823"/>
            <a:ext cx="10981372" cy="61722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48078" y="8800225"/>
            <a:ext cx="4658122" cy="33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  <a:hlinkClick r:id="rId9" tooltip="https://youtu.be/XWgL1Bmc7uk?si=52HzVQrs503A55CK"/>
              </a:rPr>
              <a:t>Nonprofit Town Hall - Sen. Limón Remarks</a:t>
            </a:r>
          </a:p>
        </p:txBody>
      </p:sp>
      <p:pic>
        <p:nvPicPr>
          <p:cNvPr id="11" name="Picture 10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124" y="2566823"/>
            <a:ext cx="11126030" cy="62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F3927ED-966B-B3AD-B3E3-5D161C652BA8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A719F9-6DEF-AF99-4F71-37C8B12A4BEA}"/>
              </a:ext>
            </a:extLst>
          </p:cNvPr>
          <p:cNvSpPr txBox="1">
            <a:spLocks/>
          </p:cNvSpPr>
          <p:nvPr/>
        </p:nvSpPr>
        <p:spPr>
          <a:xfrm>
            <a:off x="1397094" y="868065"/>
            <a:ext cx="170412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Other Trends…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FC7A8-5407-6601-CD8E-62F7AC8D699C}"/>
              </a:ext>
            </a:extLst>
          </p:cNvPr>
          <p:cNvSpPr txBox="1"/>
          <p:nvPr/>
        </p:nvSpPr>
        <p:spPr>
          <a:xfrm>
            <a:off x="1151432" y="4138876"/>
            <a:ext cx="69143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4472C4"/>
                </a:solidFill>
              </a:rPr>
              <a:t>Giving is growing, but not keeping up with inflation.</a:t>
            </a:r>
            <a:endParaRPr lang="en-US" sz="5400" dirty="0">
              <a:solidFill>
                <a:srgbClr val="4472C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D5322-02C5-035E-D011-30294537C197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18FCCCA3-4F0F-A57F-33DB-8C822CF292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1" y="9117761"/>
            <a:ext cx="1168493" cy="1168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8C3E1-C95B-5687-DF99-0C70CC558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3836">
            <a:off x="9159087" y="562206"/>
            <a:ext cx="6418125" cy="92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F3927ED-966B-B3AD-B3E3-5D161C652BA8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A719F9-6DEF-AF99-4F71-37C8B12A4BEA}"/>
              </a:ext>
            </a:extLst>
          </p:cNvPr>
          <p:cNvSpPr txBox="1">
            <a:spLocks/>
          </p:cNvSpPr>
          <p:nvPr/>
        </p:nvSpPr>
        <p:spPr>
          <a:xfrm>
            <a:off x="1397094" y="868065"/>
            <a:ext cx="170412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Other Trends…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FC7A8-5407-6601-CD8E-62F7AC8D699C}"/>
              </a:ext>
            </a:extLst>
          </p:cNvPr>
          <p:cNvSpPr txBox="1"/>
          <p:nvPr/>
        </p:nvSpPr>
        <p:spPr>
          <a:xfrm>
            <a:off x="970823" y="3991340"/>
            <a:ext cx="740207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4472C4"/>
                </a:solidFill>
              </a:rPr>
              <a:t>2017 tax law dramatically reduced charitable giving 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4472C4"/>
                </a:solidFill>
              </a:rPr>
              <a:t>~ 23 million fewer itemizers = estimated $20 billion decline</a:t>
            </a:r>
            <a:endParaRPr lang="en-US" sz="5400" dirty="0">
              <a:solidFill>
                <a:srgbClr val="4472C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F1CD2-4686-D560-339B-4FDD0AE70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895">
            <a:off x="8178827" y="1915212"/>
            <a:ext cx="9502167" cy="5813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3AB35-226F-F932-AC47-81DF298679AE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CC63DDC8-8DA4-111D-7EE7-C724BA2851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1" y="9117761"/>
            <a:ext cx="1168493" cy="11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F3927ED-966B-B3AD-B3E3-5D161C652BA8}"/>
              </a:ext>
            </a:extLst>
          </p:cNvPr>
          <p:cNvSpPr/>
          <p:nvPr/>
        </p:nvSpPr>
        <p:spPr>
          <a:xfrm>
            <a:off x="0" y="1898125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A719F9-6DEF-AF99-4F71-37C8B12A4BEA}"/>
              </a:ext>
            </a:extLst>
          </p:cNvPr>
          <p:cNvSpPr txBox="1">
            <a:spLocks/>
          </p:cNvSpPr>
          <p:nvPr/>
        </p:nvSpPr>
        <p:spPr>
          <a:xfrm>
            <a:off x="1397094" y="868065"/>
            <a:ext cx="17041200" cy="11454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6861F"/>
                </a:solidFill>
                <a:latin typeface="Calibri" panose="020F0502020204030204"/>
              </a:rPr>
              <a:t>Other Trends…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339A9-88E3-2854-6C89-1EC773BA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041" y="3014960"/>
            <a:ext cx="6386226" cy="6386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3445C-7B73-C60E-0626-CDB9C18FB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2432">
            <a:off x="6727147" y="1330453"/>
            <a:ext cx="5529263" cy="552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8DB9FB-F954-D841-ACAC-C4CD81F36957}"/>
              </a:ext>
            </a:extLst>
          </p:cNvPr>
          <p:cNvSpPr txBox="1"/>
          <p:nvPr/>
        </p:nvSpPr>
        <p:spPr>
          <a:xfrm>
            <a:off x="963925" y="5107703"/>
            <a:ext cx="740207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4472C4"/>
                </a:solidFill>
              </a:rPr>
              <a:t>Concerns about the nonprofit workforce: compensation, shortages, and burnout</a:t>
            </a:r>
            <a:endParaRPr lang="en-US" sz="5400" dirty="0">
              <a:solidFill>
                <a:srgbClr val="4472C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E700A-6368-0A59-4197-BAD2098AFCB7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360FD4C-CD58-8CAE-7E29-31C4DF27616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1" y="9117761"/>
            <a:ext cx="1168493" cy="11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7736E-2996-69AB-62FC-5F8FB8BCB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38C9AD1-57FA-9ADB-034E-88881F817378}"/>
              </a:ext>
            </a:extLst>
          </p:cNvPr>
          <p:cNvGrpSpPr/>
          <p:nvPr/>
        </p:nvGrpSpPr>
        <p:grpSpPr>
          <a:xfrm>
            <a:off x="1" y="1897380"/>
            <a:ext cx="12368213" cy="8389620"/>
            <a:chOff x="0" y="1265416"/>
            <a:chExt cx="8245475" cy="559308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C13BFA4-5555-B0F3-4F91-7B83D88818F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5416"/>
              <a:ext cx="8245433" cy="5592584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3F8DEB3-B62F-D131-B9BE-E6F297EE573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6079003"/>
              <a:ext cx="778995" cy="778995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654EF032-2C0B-4737-585C-058457F8CF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329" y="722501"/>
            <a:ext cx="18059400" cy="1034899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 algn="ctr">
              <a:lnSpc>
                <a:spcPct val="100000"/>
              </a:lnSpc>
              <a:spcBef>
                <a:spcPts val="150"/>
              </a:spcBef>
              <a:tabLst>
                <a:tab pos="6598920" algn="l"/>
              </a:tabLst>
            </a:pPr>
            <a:r>
              <a:rPr lang="en-US" sz="6600" dirty="0"/>
              <a:t>Advocate, Litigate, Communicate, and Coordinate</a:t>
            </a:r>
            <a:endParaRPr sz="6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C4DE8-E005-3EC7-1968-B266C315C2BE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565C91AE-2B94-B884-4ACB-49BD74D8302A}"/>
              </a:ext>
            </a:extLst>
          </p:cNvPr>
          <p:cNvSpPr txBox="1"/>
          <p:nvPr/>
        </p:nvSpPr>
        <p:spPr>
          <a:xfrm>
            <a:off x="716507" y="2272552"/>
            <a:ext cx="16843043" cy="6757299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Executive orders and memos are not the final word – </a:t>
            </a:r>
            <a:r>
              <a:rPr lang="en-US" sz="3600" b="1" spc="-15" dirty="0">
                <a:solidFill>
                  <a:srgbClr val="F68600"/>
                </a:solidFill>
                <a:cs typeface="Calibri"/>
              </a:rPr>
              <a:t>we must defend and make use of our system’s checks &amp; balances</a:t>
            </a: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b="1" spc="-15" dirty="0">
              <a:solidFill>
                <a:srgbClr val="7F7F7F"/>
              </a:solidFill>
              <a:cs typeface="Calibri"/>
            </a:endParaRP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There are </a:t>
            </a:r>
            <a:r>
              <a:rPr lang="en-US" sz="3600" b="1" spc="-15" dirty="0">
                <a:solidFill>
                  <a:srgbClr val="F68600"/>
                </a:solidFill>
                <a:cs typeface="Calibri"/>
              </a:rPr>
              <a:t>334 active lawsuits </a:t>
            </a: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to slow or stop the Administration’s attacks on civil society as of August 15, 2025. </a:t>
            </a: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b="1" spc="-15" dirty="0">
              <a:solidFill>
                <a:srgbClr val="7F7F7F"/>
              </a:solidFill>
              <a:cs typeface="Calibri"/>
            </a:endParaRP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3600" b="1" spc="-15" dirty="0">
                <a:solidFill>
                  <a:srgbClr val="F68600"/>
                </a:solidFill>
                <a:cs typeface="Calibri"/>
              </a:rPr>
              <a:t>Every action is an opportunity </a:t>
            </a: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to unify in defense of the nonprofit sector’s values — the people &amp; communities we serve.</a:t>
            </a: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b="1" spc="-15" dirty="0">
              <a:solidFill>
                <a:srgbClr val="7F7F7F"/>
              </a:solidFill>
              <a:cs typeface="Calibri"/>
            </a:endParaRP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Risk mitigation is important, but </a:t>
            </a:r>
            <a:r>
              <a:rPr lang="en-US" sz="3600" b="1" spc="-15" dirty="0">
                <a:solidFill>
                  <a:srgbClr val="F68600"/>
                </a:solidFill>
                <a:cs typeface="Calibri"/>
              </a:rPr>
              <a:t>we must not overcorrect </a:t>
            </a: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by pausing or stopping important, lawful work in the sector.</a:t>
            </a: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b="1" spc="-15" dirty="0">
              <a:solidFill>
                <a:srgbClr val="7F7F7F"/>
              </a:solidFill>
              <a:cs typeface="Calibri"/>
            </a:endParaRPr>
          </a:p>
          <a:p>
            <a:pPr marL="704850" marR="7620" indent="-685800"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3600" b="1" spc="-15" dirty="0">
                <a:solidFill>
                  <a:srgbClr val="7F7F7F"/>
                </a:solidFill>
                <a:cs typeface="Calibri"/>
              </a:rPr>
              <a:t>Those in a position of relative safety and power must push back and </a:t>
            </a:r>
            <a:r>
              <a:rPr lang="en-US" sz="3600" b="1" spc="-15" dirty="0">
                <a:solidFill>
                  <a:srgbClr val="F68600"/>
                </a:solidFill>
                <a:cs typeface="Calibri"/>
              </a:rPr>
              <a:t>help those directly threatened and targeted</a:t>
            </a:r>
            <a:endParaRPr sz="3600" dirty="0">
              <a:solidFill>
                <a:srgbClr val="F686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8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A4961-91F0-6BCB-84B9-56107CAF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0EF4B78-37D8-0592-94A6-A044151E7C03}"/>
              </a:ext>
            </a:extLst>
          </p:cNvPr>
          <p:cNvSpPr/>
          <p:nvPr/>
        </p:nvSpPr>
        <p:spPr>
          <a:xfrm>
            <a:off x="0" y="1844354"/>
            <a:ext cx="12368151" cy="8388878"/>
          </a:xfrm>
          <a:prstGeom prst="rtTriangle">
            <a:avLst/>
          </a:prstGeom>
          <a:pattFill prst="pct5">
            <a:fgClr>
              <a:srgbClr val="F6861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94" algn="ctr"/>
            <a:r>
              <a:rPr lang="en-US" sz="2700" dirty="0">
                <a:solidFill>
                  <a:prstClr val="white"/>
                </a:solidFill>
              </a:rPr>
              <a:t>Web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72130-9E21-4EFE-5FAB-483E41F54E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9929" y="698954"/>
            <a:ext cx="15405006" cy="1145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6861F"/>
                </a:solidFill>
                <a:latin typeface="+mn-lt"/>
              </a:rPr>
              <a:t>Reach out anytime…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5AA1F-4E8D-AA0F-BBE2-A926B6A81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28" y="3077606"/>
            <a:ext cx="7994904" cy="3116564"/>
          </a:xfrm>
        </p:spPr>
        <p:txBody>
          <a:bodyPr>
            <a:noAutofit/>
          </a:bodyPr>
          <a:lstStyle/>
          <a:p>
            <a:pPr marL="228594" indent="0" algn="ctr">
              <a:buNone/>
            </a:pPr>
            <a:r>
              <a:rPr lang="en-US" b="1" dirty="0">
                <a:solidFill>
                  <a:srgbClr val="F6861F"/>
                </a:solidFill>
                <a:latin typeface="+mn-lt"/>
              </a:rPr>
              <a:t>Geoff Green, </a:t>
            </a:r>
          </a:p>
          <a:p>
            <a:pPr marL="228594" indent="0" algn="ctr">
              <a:buNone/>
            </a:pPr>
            <a:r>
              <a:rPr lang="en-US" b="1" dirty="0">
                <a:solidFill>
                  <a:srgbClr val="F6861F"/>
                </a:solidFill>
                <a:latin typeface="+mn-lt"/>
              </a:rPr>
              <a:t>Chief Executive Officer</a:t>
            </a:r>
            <a:endParaRPr lang="en-US" b="1" dirty="0">
              <a:solidFill>
                <a:srgbClr val="F6861F"/>
              </a:solidFill>
            </a:endParaRPr>
          </a:p>
          <a:p>
            <a:pPr marL="228594" indent="0" algn="ctr">
              <a:lnSpc>
                <a:spcPct val="100000"/>
              </a:lnSpc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geoffg@calnonprofits.org</a:t>
            </a:r>
            <a:endParaRPr lang="en-US" dirty="0"/>
          </a:p>
          <a:p>
            <a:pPr marL="228594" indent="0" algn="ctr">
              <a:lnSpc>
                <a:spcPct val="100000"/>
              </a:lnSpc>
              <a:buNone/>
            </a:pPr>
            <a:r>
              <a:rPr lang="en-US" dirty="0"/>
              <a:t>Mobile: 805-637-3760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5D74E-B582-AA72-DB9F-FD2376F19158}"/>
              </a:ext>
            </a:extLst>
          </p:cNvPr>
          <p:cNvSpPr txBox="1"/>
          <p:nvPr/>
        </p:nvSpPr>
        <p:spPr>
          <a:xfrm>
            <a:off x="14878501" y="9622135"/>
            <a:ext cx="32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8600"/>
                </a:solidFill>
              </a:rPr>
              <a:t>www.calnonprofits.org</a:t>
            </a: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1139174B-D83E-7CA5-3155-99C770040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9" y="8897768"/>
            <a:ext cx="1207698" cy="120769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43B290-2FE4-18C6-B5CB-72FAB0673124}"/>
              </a:ext>
            </a:extLst>
          </p:cNvPr>
          <p:cNvSpPr txBox="1">
            <a:spLocks/>
          </p:cNvSpPr>
          <p:nvPr/>
        </p:nvSpPr>
        <p:spPr>
          <a:xfrm>
            <a:off x="9375572" y="3077607"/>
            <a:ext cx="7994903" cy="311656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0" algn="ctr">
              <a:buNone/>
            </a:pPr>
            <a:r>
              <a:rPr lang="en-US" sz="4200" b="1" dirty="0">
                <a:solidFill>
                  <a:srgbClr val="F6861F"/>
                </a:solidFill>
              </a:rPr>
              <a:t>Jeannette Brown, </a:t>
            </a:r>
          </a:p>
          <a:p>
            <a:pPr marL="228594" indent="0" algn="ctr">
              <a:buNone/>
            </a:pPr>
            <a:r>
              <a:rPr lang="en-US" sz="4200" b="1" dirty="0">
                <a:solidFill>
                  <a:srgbClr val="F6861F"/>
                </a:solidFill>
              </a:rPr>
              <a:t>Director of Public Policy</a:t>
            </a:r>
          </a:p>
          <a:p>
            <a:pPr marL="228594" indent="0" algn="ctr">
              <a:lnSpc>
                <a:spcPct val="100000"/>
              </a:lnSpc>
              <a:buNone/>
            </a:pPr>
            <a:r>
              <a:rPr lang="en-US" sz="4200" dirty="0">
                <a:solidFill>
                  <a:prstClr val="black"/>
                </a:solidFill>
              </a:rPr>
              <a:t>Email: </a:t>
            </a:r>
            <a:r>
              <a:rPr lang="en-US" sz="4200" dirty="0">
                <a:solidFill>
                  <a:srgbClr val="000000"/>
                </a:solidFill>
                <a:hlinkClick r:id="rId4"/>
              </a:rPr>
              <a:t>jbrown@calnonprofits.org</a:t>
            </a:r>
            <a:r>
              <a:rPr lang="en-US" sz="4200" dirty="0">
                <a:solidFill>
                  <a:srgbClr val="000000"/>
                </a:solidFill>
              </a:rPr>
              <a:t> </a:t>
            </a:r>
            <a:endParaRPr lang="en-US" sz="4200" dirty="0">
              <a:solidFill>
                <a:prstClr val="black"/>
              </a:solidFill>
            </a:endParaRPr>
          </a:p>
          <a:p>
            <a:pPr marL="228594" indent="0" algn="ctr">
              <a:lnSpc>
                <a:spcPct val="100000"/>
              </a:lnSpc>
              <a:buNone/>
            </a:pPr>
            <a:r>
              <a:rPr lang="en-US" sz="4200" dirty="0">
                <a:solidFill>
                  <a:prstClr val="black"/>
                </a:solidFill>
              </a:rPr>
              <a:t>Mobile: 714-600-1514</a:t>
            </a:r>
          </a:p>
          <a:p>
            <a:pPr marL="228594" indent="0">
              <a:buNone/>
            </a:pP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47B78-CEB3-9613-AC5D-0157D090BDFE}"/>
              </a:ext>
            </a:extLst>
          </p:cNvPr>
          <p:cNvSpPr txBox="1"/>
          <p:nvPr/>
        </p:nvSpPr>
        <p:spPr>
          <a:xfrm>
            <a:off x="6261585" y="6829436"/>
            <a:ext cx="5764830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algn="ctr"/>
            <a:r>
              <a:rPr lang="en-US" sz="4200" b="1" dirty="0">
                <a:solidFill>
                  <a:srgbClr val="F6861F"/>
                </a:solidFill>
              </a:rPr>
              <a:t>CalNonprofits</a:t>
            </a:r>
          </a:p>
          <a:p>
            <a:pPr marL="228594" algn="ctr"/>
            <a:r>
              <a:rPr lang="en-US" sz="4200" dirty="0">
                <a:solidFill>
                  <a:prstClr val="black"/>
                </a:solidFill>
              </a:rPr>
              <a:t>Website: </a:t>
            </a:r>
            <a:r>
              <a:rPr lang="en-US" sz="4200" dirty="0">
                <a:solidFill>
                  <a:prstClr val="black"/>
                </a:solidFill>
                <a:hlinkClick r:id="rId5"/>
              </a:rPr>
              <a:t>www.calnonprofits.org</a:t>
            </a:r>
            <a:endParaRPr lang="en-US" sz="4200" b="1" dirty="0">
              <a:solidFill>
                <a:srgbClr val="F6861F"/>
              </a:solidFill>
            </a:endParaRPr>
          </a:p>
          <a:p>
            <a:pPr marL="228594" algn="ctr"/>
            <a:endParaRPr lang="en-US" sz="2700" b="1" dirty="0">
              <a:solidFill>
                <a:srgbClr val="F686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3" name="Freeform 3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914851" y="2313749"/>
            <a:ext cx="6458298" cy="4666120"/>
          </a:xfrm>
          <a:custGeom>
            <a:avLst/>
            <a:gdLst/>
            <a:ahLst/>
            <a:cxnLst/>
            <a:rect l="l" t="t" r="r" b="b"/>
            <a:pathLst>
              <a:path w="6458298" h="4666120">
                <a:moveTo>
                  <a:pt x="0" y="0"/>
                </a:moveTo>
                <a:lnTo>
                  <a:pt x="6458298" y="0"/>
                </a:lnTo>
                <a:lnTo>
                  <a:pt x="6458298" y="4666121"/>
                </a:lnTo>
                <a:lnTo>
                  <a:pt x="0" y="4666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6647" y="857376"/>
            <a:ext cx="17597064" cy="5687528"/>
            <a:chOff x="430256" y="1455483"/>
            <a:chExt cx="23462752" cy="7583370"/>
          </a:xfrm>
        </p:grpSpPr>
        <p:sp>
          <p:nvSpPr>
            <p:cNvPr id="3" name="Freeform 3"/>
            <p:cNvSpPr/>
            <p:nvPr/>
          </p:nvSpPr>
          <p:spPr>
            <a:xfrm rot="4429247" flipH="1">
              <a:off x="5350632" y="-3220229"/>
              <a:ext cx="4994552" cy="14835303"/>
            </a:xfrm>
            <a:custGeom>
              <a:avLst/>
              <a:gdLst/>
              <a:ahLst/>
              <a:cxnLst/>
              <a:rect l="l" t="t" r="r" b="b"/>
              <a:pathLst>
                <a:path w="4994552" h="14835303">
                  <a:moveTo>
                    <a:pt x="4994552" y="0"/>
                  </a:moveTo>
                  <a:lnTo>
                    <a:pt x="0" y="0"/>
                  </a:lnTo>
                  <a:lnTo>
                    <a:pt x="0" y="14835303"/>
                  </a:lnTo>
                  <a:lnTo>
                    <a:pt x="4994552" y="14835303"/>
                  </a:lnTo>
                  <a:lnTo>
                    <a:pt x="4994552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3063916" y="2354330"/>
              <a:ext cx="20829092" cy="6684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55"/>
                </a:lnSpc>
              </a:pPr>
              <a:r>
                <a:rPr lang="en-US" sz="21227" b="1">
                  <a:solidFill>
                    <a:srgbClr val="FFFFFF"/>
                  </a:solidFill>
                  <a:latin typeface="Inter Tight Heavy"/>
                  <a:ea typeface="Inter Tight Heavy"/>
                  <a:cs typeface="Inter Tight Heavy"/>
                  <a:sym typeface="Inter Tight Heavy"/>
                </a:rPr>
                <a:t>NON</a:t>
              </a:r>
            </a:p>
            <a:p>
              <a:pPr algn="l">
                <a:lnSpc>
                  <a:spcPts val="18255"/>
                </a:lnSpc>
              </a:pPr>
              <a:r>
                <a:rPr lang="en-US" sz="21227" b="1">
                  <a:solidFill>
                    <a:srgbClr val="FFFFFF"/>
                  </a:solidFill>
                  <a:latin typeface="Inter Tight Heavy"/>
                  <a:ea typeface="Inter Tight Heavy"/>
                  <a:cs typeface="Inter Tight Heavy"/>
                  <a:sym typeface="Inter Tight Heavy"/>
                </a:rPr>
                <a:t>TOWNHALL</a:t>
              </a:r>
            </a:p>
          </p:txBody>
        </p:sp>
        <p:sp>
          <p:nvSpPr>
            <p:cNvPr id="5" name="Freeform 5"/>
            <p:cNvSpPr/>
            <p:nvPr/>
          </p:nvSpPr>
          <p:spPr>
            <a:xfrm rot="4429247" flipH="1">
              <a:off x="6265395" y="1189483"/>
              <a:ext cx="4994552" cy="5526551"/>
            </a:xfrm>
            <a:custGeom>
              <a:avLst/>
              <a:gdLst/>
              <a:ahLst/>
              <a:cxnLst/>
              <a:rect l="l" t="t" r="r" b="b"/>
              <a:pathLst>
                <a:path w="4994552" h="5526551">
                  <a:moveTo>
                    <a:pt x="4994551" y="0"/>
                  </a:moveTo>
                  <a:lnTo>
                    <a:pt x="0" y="0"/>
                  </a:lnTo>
                  <a:lnTo>
                    <a:pt x="0" y="5526551"/>
                  </a:lnTo>
                  <a:lnTo>
                    <a:pt x="4994551" y="5526551"/>
                  </a:lnTo>
                  <a:lnTo>
                    <a:pt x="4994551" y="0"/>
                  </a:lnTo>
                  <a:close/>
                </a:path>
              </a:pathLst>
            </a:custGeom>
            <a:blipFill>
              <a:blip r:embed="rId2"/>
              <a:stretch>
                <a:fillRect t="-67603" b="-10083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960502" y="2363855"/>
              <a:ext cx="12932506" cy="366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3"/>
                </a:lnSpc>
              </a:pPr>
              <a:r>
                <a:rPr lang="en-US" sz="21573" b="1">
                  <a:solidFill>
                    <a:srgbClr val="FFFFFF"/>
                  </a:solidFill>
                  <a:latin typeface="Inter Tight Heavy"/>
                  <a:ea typeface="Inter Tight Heavy"/>
                  <a:cs typeface="Inter Tight Heavy"/>
                  <a:sym typeface="Inter Tight Heavy"/>
                </a:rPr>
                <a:t>PROFIT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93944" y="6678254"/>
            <a:ext cx="4700111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Thank you!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9" name="Freeform 9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2008" y="8160061"/>
            <a:ext cx="20299169" cy="2499558"/>
            <a:chOff x="0" y="0"/>
            <a:chExt cx="27065559" cy="3332743"/>
          </a:xfrm>
        </p:grpSpPr>
        <p:sp>
          <p:nvSpPr>
            <p:cNvPr id="3" name="Freeform 3"/>
            <p:cNvSpPr/>
            <p:nvPr/>
          </p:nvSpPr>
          <p:spPr>
            <a:xfrm>
              <a:off x="13532779" y="0"/>
              <a:ext cx="13532779" cy="3332743"/>
            </a:xfrm>
            <a:custGeom>
              <a:avLst/>
              <a:gdLst/>
              <a:ahLst/>
              <a:cxnLst/>
              <a:rect l="l" t="t" r="r" b="b"/>
              <a:pathLst>
                <a:path w="13532779" h="3332743">
                  <a:moveTo>
                    <a:pt x="0" y="0"/>
                  </a:moveTo>
                  <a:lnTo>
                    <a:pt x="13532780" y="0"/>
                  </a:lnTo>
                  <a:lnTo>
                    <a:pt x="13532780" y="3332743"/>
                  </a:lnTo>
                  <a:lnTo>
                    <a:pt x="0" y="333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252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532779" cy="3332743"/>
            </a:xfrm>
            <a:custGeom>
              <a:avLst/>
              <a:gdLst/>
              <a:ahLst/>
              <a:cxnLst/>
              <a:rect l="l" t="t" r="r" b="b"/>
              <a:pathLst>
                <a:path w="13532779" h="3332743">
                  <a:moveTo>
                    <a:pt x="0" y="0"/>
                  </a:moveTo>
                  <a:lnTo>
                    <a:pt x="13532779" y="0"/>
                  </a:lnTo>
                  <a:lnTo>
                    <a:pt x="13532779" y="3332743"/>
                  </a:lnTo>
                  <a:lnTo>
                    <a:pt x="0" y="333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252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237428" y="3774396"/>
            <a:ext cx="3804176" cy="3804176"/>
          </a:xfrm>
          <a:custGeom>
            <a:avLst/>
            <a:gdLst/>
            <a:ahLst/>
            <a:cxnLst/>
            <a:rect l="l" t="t" r="r" b="b"/>
            <a:pathLst>
              <a:path w="3804176" h="3804176">
                <a:moveTo>
                  <a:pt x="0" y="0"/>
                </a:moveTo>
                <a:lnTo>
                  <a:pt x="3804175" y="0"/>
                </a:lnTo>
                <a:lnTo>
                  <a:pt x="3804175" y="3804175"/>
                </a:lnTo>
                <a:lnTo>
                  <a:pt x="0" y="3804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94566" y="1028700"/>
            <a:ext cx="9342862" cy="5469467"/>
            <a:chOff x="0" y="0"/>
            <a:chExt cx="12457150" cy="7292623"/>
          </a:xfrm>
        </p:grpSpPr>
        <p:sp>
          <p:nvSpPr>
            <p:cNvPr id="7" name="Freeform 7"/>
            <p:cNvSpPr/>
            <p:nvPr/>
          </p:nvSpPr>
          <p:spPr>
            <a:xfrm rot="5400000" flipV="1">
              <a:off x="2582263" y="-2582263"/>
              <a:ext cx="7292623" cy="12457150"/>
            </a:xfrm>
            <a:custGeom>
              <a:avLst/>
              <a:gdLst/>
              <a:ahLst/>
              <a:cxnLst/>
              <a:rect l="l" t="t" r="r" b="b"/>
              <a:pathLst>
                <a:path w="7292623" h="12457150">
                  <a:moveTo>
                    <a:pt x="0" y="12457149"/>
                  </a:moveTo>
                  <a:lnTo>
                    <a:pt x="7292623" y="12457149"/>
                  </a:lnTo>
                  <a:lnTo>
                    <a:pt x="7292623" y="0"/>
                  </a:lnTo>
                  <a:lnTo>
                    <a:pt x="0" y="0"/>
                  </a:lnTo>
                  <a:lnTo>
                    <a:pt x="0" y="12457149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832457" y="1055728"/>
              <a:ext cx="5276321" cy="2437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70"/>
                </a:lnSpc>
              </a:pPr>
              <a:r>
                <a:rPr lang="en-US" sz="5193" b="1">
                  <a:solidFill>
                    <a:srgbClr val="FFD015"/>
                  </a:solidFill>
                  <a:latin typeface="Nourd Bold"/>
                  <a:ea typeface="Nourd Bold"/>
                  <a:cs typeface="Nourd Bold"/>
                  <a:sym typeface="Nourd Bold"/>
                </a:rPr>
                <a:t>WE WANT TO HEAR FROM YOU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606677" y="2721539"/>
              <a:ext cx="5276321" cy="2956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86"/>
                </a:lnSpc>
              </a:pPr>
              <a:r>
                <a:rPr lang="en-US" sz="6347" b="1">
                  <a:solidFill>
                    <a:srgbClr val="FFD015"/>
                  </a:solidFill>
                  <a:latin typeface="Nourd Bold"/>
                  <a:ea typeface="Nourd Bold"/>
                  <a:cs typeface="Nourd Bold"/>
                  <a:sym typeface="Nourd Bold"/>
                </a:rPr>
                <a:t>TAKE OUR</a:t>
              </a:r>
            </a:p>
            <a:p>
              <a:pPr algn="ctr">
                <a:lnSpc>
                  <a:spcPts val="5586"/>
                </a:lnSpc>
              </a:pPr>
              <a:r>
                <a:rPr lang="en-US" sz="6347" b="1">
                  <a:solidFill>
                    <a:srgbClr val="FFD015"/>
                  </a:solidFill>
                  <a:latin typeface="Nourd Bold"/>
                  <a:ea typeface="Nourd Bold"/>
                  <a:cs typeface="Nourd Bold"/>
                  <a:sym typeface="Nourd Bold"/>
                </a:rPr>
                <a:t>SURVEY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63795" y="3318070"/>
            <a:ext cx="10560409" cy="5940230"/>
          </a:xfrm>
          <a:custGeom>
            <a:avLst/>
            <a:gdLst/>
            <a:ahLst/>
            <a:cxnLst/>
            <a:rect l="l" t="t" r="r" b="b"/>
            <a:pathLst>
              <a:path w="10560409" h="5940230">
                <a:moveTo>
                  <a:pt x="0" y="0"/>
                </a:moveTo>
                <a:lnTo>
                  <a:pt x="10560410" y="0"/>
                </a:lnTo>
                <a:lnTo>
                  <a:pt x="10560410" y="5940230"/>
                </a:lnTo>
                <a:lnTo>
                  <a:pt x="0" y="594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799" t="-109472" r="-60065" b="-43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4" name="Freeform 4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5817086" y="7816086"/>
            <a:ext cx="1442214" cy="144221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t="-203" b="-203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133975" y="661491"/>
            <a:ext cx="802005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38th Assembly District's</a:t>
            </a:r>
          </a:p>
          <a:p>
            <a:pPr algn="ctr">
              <a:lnSpc>
                <a:spcPts val="4500"/>
              </a:lnSpc>
            </a:pPr>
            <a:r>
              <a:rPr lang="en-US" sz="5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2025 Nonprofit of the Year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4154" y="1718766"/>
            <a:ext cx="16671846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Community Action of Ventura County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56796" y="7035036"/>
            <a:ext cx="230250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Nonprofit’s webpage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3" name="Freeform 3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863795" y="3318070"/>
            <a:ext cx="10560409" cy="5940230"/>
            <a:chOff x="0" y="0"/>
            <a:chExt cx="144497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49542" b="-9989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5817086" y="7816086"/>
            <a:ext cx="1442214" cy="144221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t="-204" b="-20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133975" y="661491"/>
            <a:ext cx="802005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21st Senate District's</a:t>
            </a:r>
          </a:p>
          <a:p>
            <a:pPr algn="ctr">
              <a:lnSpc>
                <a:spcPts val="4500"/>
              </a:lnSpc>
            </a:pPr>
            <a:r>
              <a:rPr lang="en-US" sz="5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2025 Nonprofit of the Year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35241" y="1718766"/>
            <a:ext cx="10718959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 dirty="0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Westminster Free Clinic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56796" y="7035036"/>
            <a:ext cx="230250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 i="1">
                <a:solidFill>
                  <a:srgbClr val="FFFFFF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Nonprofit’s webpage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9599" y="1238250"/>
            <a:ext cx="8188801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Survey Responses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4" name="Freeform 4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01" y="1806847"/>
            <a:ext cx="8895577" cy="7766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05689" y="3405189"/>
            <a:ext cx="3476622" cy="3476622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82387" y="1238250"/>
            <a:ext cx="13123227" cy="170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Update from </a:t>
            </a:r>
          </a:p>
          <a:p>
            <a:pPr algn="ctr">
              <a:lnSpc>
                <a:spcPts val="6480"/>
              </a:lnSpc>
            </a:pPr>
            <a:r>
              <a:rPr lang="en-US" sz="7200" b="1">
                <a:solidFill>
                  <a:srgbClr val="FFFFFF"/>
                </a:solidFill>
                <a:latin typeface="Inter Tight Heavy"/>
                <a:ea typeface="Inter Tight Heavy"/>
                <a:cs typeface="Inter Tight Heavy"/>
                <a:sym typeface="Inter Tight Heavy"/>
              </a:rPr>
              <a:t>Assemblymember Gregg Hart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77880" y="9258300"/>
            <a:ext cx="12532239" cy="1028700"/>
            <a:chOff x="0" y="0"/>
            <a:chExt cx="16709652" cy="1371600"/>
          </a:xfrm>
        </p:grpSpPr>
        <p:sp>
          <p:nvSpPr>
            <p:cNvPr id="5" name="Freeform 5"/>
            <p:cNvSpPr/>
            <p:nvPr/>
          </p:nvSpPr>
          <p:spPr>
            <a:xfrm>
              <a:off x="6163384" y="0"/>
              <a:ext cx="3291840" cy="1371600"/>
            </a:xfrm>
            <a:custGeom>
              <a:avLst/>
              <a:gdLst/>
              <a:ahLst/>
              <a:cxnLst/>
              <a:rect l="l" t="t" r="r" b="b"/>
              <a:pathLst>
                <a:path w="3291840" h="1371600">
                  <a:moveTo>
                    <a:pt x="0" y="0"/>
                  </a:moveTo>
                  <a:lnTo>
                    <a:pt x="3291840" y="0"/>
                  </a:lnTo>
                  <a:lnTo>
                    <a:pt x="329184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61348" y="301458"/>
              <a:ext cx="4046097" cy="743011"/>
            </a:xfrm>
            <a:custGeom>
              <a:avLst/>
              <a:gdLst/>
              <a:ahLst/>
              <a:cxnLst/>
              <a:rect l="l" t="t" r="r" b="b"/>
              <a:pathLst>
                <a:path w="4046097" h="743011">
                  <a:moveTo>
                    <a:pt x="0" y="0"/>
                  </a:moveTo>
                  <a:lnTo>
                    <a:pt x="4046097" y="0"/>
                  </a:lnTo>
                  <a:lnTo>
                    <a:pt x="4046097" y="743011"/>
                  </a:lnTo>
                  <a:lnTo>
                    <a:pt x="0" y="74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14434" y="301458"/>
              <a:ext cx="2167950" cy="715424"/>
            </a:xfrm>
            <a:custGeom>
              <a:avLst/>
              <a:gdLst/>
              <a:ahLst/>
              <a:cxnLst/>
              <a:rect l="l" t="t" r="r" b="b"/>
              <a:pathLst>
                <a:path w="2167950" h="715424">
                  <a:moveTo>
                    <a:pt x="0" y="0"/>
                  </a:moveTo>
                  <a:lnTo>
                    <a:pt x="2167950" y="0"/>
                  </a:lnTo>
                  <a:lnTo>
                    <a:pt x="2167950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112935" y="354718"/>
              <a:ext cx="2596718" cy="662163"/>
            </a:xfrm>
            <a:custGeom>
              <a:avLst/>
              <a:gdLst/>
              <a:ahLst/>
              <a:cxnLst/>
              <a:rect l="l" t="t" r="r" b="b"/>
              <a:pathLst>
                <a:path w="2596718" h="662163">
                  <a:moveTo>
                    <a:pt x="0" y="0"/>
                  </a:moveTo>
                  <a:lnTo>
                    <a:pt x="2596717" y="0"/>
                  </a:lnTo>
                  <a:lnTo>
                    <a:pt x="2596717" y="662164"/>
                  </a:lnTo>
                  <a:lnTo>
                    <a:pt x="0" y="66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28088"/>
              <a:ext cx="3233434" cy="715424"/>
            </a:xfrm>
            <a:custGeom>
              <a:avLst/>
              <a:gdLst/>
              <a:ahLst/>
              <a:cxnLst/>
              <a:rect l="l" t="t" r="r" b="b"/>
              <a:pathLst>
                <a:path w="3233434" h="715424">
                  <a:moveTo>
                    <a:pt x="0" y="0"/>
                  </a:moveTo>
                  <a:lnTo>
                    <a:pt x="3233434" y="0"/>
                  </a:lnTo>
                  <a:lnTo>
                    <a:pt x="3233434" y="715424"/>
                  </a:lnTo>
                  <a:lnTo>
                    <a:pt x="0" y="71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1438</Words>
  <Application>Microsoft Office PowerPoint</Application>
  <PresentationFormat>Custom</PresentationFormat>
  <Paragraphs>283</Paragraphs>
  <Slides>57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39</vt:i4>
      </vt:variant>
      <vt:variant>
        <vt:lpstr>Slide Titles</vt:lpstr>
      </vt:variant>
      <vt:variant>
        <vt:i4>57</vt:i4>
      </vt:variant>
    </vt:vector>
  </HeadingPairs>
  <TitlesOfParts>
    <vt:vector size="110" baseType="lpstr">
      <vt:lpstr>Inter Tight Heavy</vt:lpstr>
      <vt:lpstr>Calibri</vt:lpstr>
      <vt:lpstr>Berlin Sans FB</vt:lpstr>
      <vt:lpstr>neue-haas-unica</vt:lpstr>
      <vt:lpstr>Inter Tight Medium</vt:lpstr>
      <vt:lpstr>Inter Tight</vt:lpstr>
      <vt:lpstr>Wingdings</vt:lpstr>
      <vt:lpstr>Amasis MT Pro Black</vt:lpstr>
      <vt:lpstr>Libre Baskerville</vt:lpstr>
      <vt:lpstr>Calibri Light</vt:lpstr>
      <vt:lpstr>Libre Baskerville Bold</vt:lpstr>
      <vt:lpstr>Arial</vt:lpstr>
      <vt:lpstr>Nourd Bold</vt:lpstr>
      <vt:lpstr>Libre Baskerville Italics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latest?</vt:lpstr>
      <vt:lpstr>191 Executive Orders (as of Aug 20, 2025)</vt:lpstr>
      <vt:lpstr>PowerPoint Presentation</vt:lpstr>
      <vt:lpstr>H.R. 1 </vt:lpstr>
      <vt:lpstr>Federal Immigration Raids &amp; Local Response</vt:lpstr>
      <vt:lpstr>Federal Immigration Raids &amp; Local Response</vt:lpstr>
      <vt:lpstr>Resources for Tracking Impacts…</vt:lpstr>
      <vt:lpstr>Executive Orders and What They All Mean…</vt:lpstr>
      <vt:lpstr>PowerPoint Presentation</vt:lpstr>
      <vt:lpstr>PowerPoint Presentation</vt:lpstr>
      <vt:lpstr>PowerPoint Presentation</vt:lpstr>
      <vt:lpstr>PowerPoint Presentation</vt:lpstr>
      <vt:lpstr>What’s up in California?</vt:lpstr>
      <vt:lpstr>PowerPoint Presentation</vt:lpstr>
      <vt:lpstr>What’s up in California?</vt:lpstr>
      <vt:lpstr>CalNonprofits’ Policy Priorities</vt:lpstr>
      <vt:lpstr>PowerPoint Presentation</vt:lpstr>
      <vt:lpstr>State Level Protections</vt:lpstr>
      <vt:lpstr>State Level Protections</vt:lpstr>
      <vt:lpstr>PowerPoint Presentation</vt:lpstr>
      <vt:lpstr>PowerPoint Presentation</vt:lpstr>
      <vt:lpstr>PowerPoint Presentation</vt:lpstr>
      <vt:lpstr>PowerPoint Presentation</vt:lpstr>
      <vt:lpstr>Introducing a New Tool for CA Nonprofits</vt:lpstr>
      <vt:lpstr>PowerPoint Presentation</vt:lpstr>
      <vt:lpstr>What Our Members Are Telling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Advocate, Litigate, Communicate, and Coordinate</vt:lpstr>
      <vt:lpstr>Reach out anytime…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NTH Presentation</dc:title>
  <cp:lastModifiedBy>Rivera, Paulina</cp:lastModifiedBy>
  <cp:revision>9</cp:revision>
  <dcterms:created xsi:type="dcterms:W3CDTF">2006-08-16T00:00:00Z</dcterms:created>
  <dcterms:modified xsi:type="dcterms:W3CDTF">2025-08-25T22:01:25Z</dcterms:modified>
  <dc:identifier>DAGwKoOMKS8</dc:identifier>
</cp:coreProperties>
</file>