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Inter Tight Heavy" panose="020B0604020202020204" charset="0"/>
      <p:regular r:id="rId20"/>
    </p:embeddedFont>
    <p:embeddedFont>
      <p:font typeface="Libre Baskerville" panose="020B0604020202020204" charset="0"/>
      <p:regular r:id="rId21"/>
    </p:embeddedFont>
    <p:embeddedFont>
      <p:font typeface="Calibri" panose="020F0502020204030204" pitchFamily="34" charset="0"/>
      <p:regular r:id="rId22"/>
      <p:bold r:id="rId23"/>
      <p:italic r:id="rId24"/>
      <p:boldItalic r:id="rId25"/>
    </p:embeddedFont>
    <p:embeddedFont>
      <p:font typeface="Libre Baskerville Bold" panose="020B0604020202020204" charset="0"/>
      <p:regular r:id="rId26"/>
    </p:embeddedFont>
    <p:embeddedFont>
      <p:font typeface="Libre Baskerville Italic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3"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536647" y="503297"/>
            <a:ext cx="17597064" cy="6041607"/>
            <a:chOff x="430256" y="983377"/>
            <a:chExt cx="23462752" cy="8055476"/>
          </a:xfrm>
        </p:grpSpPr>
        <p:sp>
          <p:nvSpPr>
            <p:cNvPr id="3" name="Freeform 3"/>
            <p:cNvSpPr/>
            <p:nvPr/>
          </p:nvSpPr>
          <p:spPr>
            <a:xfrm rot="4429247" flipH="1">
              <a:off x="5350632" y="-3605292"/>
              <a:ext cx="4994552" cy="14835303"/>
            </a:xfrm>
            <a:custGeom>
              <a:avLst/>
              <a:gdLst/>
              <a:ahLst/>
              <a:cxnLst/>
              <a:rect l="l" t="t" r="r" b="b"/>
              <a:pathLst>
                <a:path w="4994552" h="14835303">
                  <a:moveTo>
                    <a:pt x="4994552" y="0"/>
                  </a:moveTo>
                  <a:lnTo>
                    <a:pt x="0" y="0"/>
                  </a:lnTo>
                  <a:lnTo>
                    <a:pt x="0" y="14835303"/>
                  </a:lnTo>
                  <a:lnTo>
                    <a:pt x="4994552" y="14835303"/>
                  </a:lnTo>
                  <a:lnTo>
                    <a:pt x="4994552" y="0"/>
                  </a:lnTo>
                  <a:close/>
                </a:path>
              </a:pathLst>
            </a:custGeom>
            <a:blipFill>
              <a:blip r:embed="rId2"/>
              <a:stretch>
                <a:fillRect/>
              </a:stretch>
            </a:blipFill>
          </p:spPr>
        </p:sp>
        <p:sp>
          <p:nvSpPr>
            <p:cNvPr id="4" name="TextBox 4"/>
            <p:cNvSpPr txBox="1"/>
            <p:nvPr/>
          </p:nvSpPr>
          <p:spPr>
            <a:xfrm>
              <a:off x="3063916" y="2354330"/>
              <a:ext cx="20829092" cy="6684523"/>
            </a:xfrm>
            <a:prstGeom prst="rect">
              <a:avLst/>
            </a:prstGeom>
          </p:spPr>
          <p:txBody>
            <a:bodyPr lIns="0" tIns="0" rIns="0" bIns="0" rtlCol="0" anchor="t">
              <a:spAutoFit/>
            </a:bodyPr>
            <a:lstStyle/>
            <a:p>
              <a:pPr algn="l">
                <a:lnSpc>
                  <a:spcPts val="18255"/>
                </a:lnSpc>
              </a:pPr>
              <a:r>
                <a:rPr lang="en-US" sz="21227">
                  <a:solidFill>
                    <a:srgbClr val="FFFFFF"/>
                  </a:solidFill>
                  <a:latin typeface="Inter Tight Heavy"/>
                  <a:ea typeface="Inter Tight Heavy"/>
                  <a:cs typeface="Inter Tight Heavy"/>
                  <a:sym typeface="Inter Tight Heavy"/>
                </a:rPr>
                <a:t>NON</a:t>
              </a:r>
            </a:p>
            <a:p>
              <a:pPr algn="l">
                <a:lnSpc>
                  <a:spcPts val="18255"/>
                </a:lnSpc>
              </a:pPr>
              <a:r>
                <a:rPr lang="en-US" sz="21227">
                  <a:solidFill>
                    <a:srgbClr val="FFFFFF"/>
                  </a:solidFill>
                  <a:latin typeface="Inter Tight Heavy"/>
                  <a:ea typeface="Inter Tight Heavy"/>
                  <a:cs typeface="Inter Tight Heavy"/>
                  <a:sym typeface="Inter Tight Heavy"/>
                </a:rPr>
                <a:t>TOWNHALL</a:t>
              </a:r>
            </a:p>
          </p:txBody>
        </p:sp>
        <p:sp>
          <p:nvSpPr>
            <p:cNvPr id="5" name="Freeform 5"/>
            <p:cNvSpPr/>
            <p:nvPr/>
          </p:nvSpPr>
          <p:spPr>
            <a:xfrm rot="4429247" flipH="1">
              <a:off x="6450987" y="717377"/>
              <a:ext cx="4994552" cy="5526551"/>
            </a:xfrm>
            <a:custGeom>
              <a:avLst/>
              <a:gdLst/>
              <a:ahLst/>
              <a:cxnLst/>
              <a:rect l="l" t="t" r="r" b="b"/>
              <a:pathLst>
                <a:path w="4994552" h="5526551">
                  <a:moveTo>
                    <a:pt x="4994551" y="0"/>
                  </a:moveTo>
                  <a:lnTo>
                    <a:pt x="0" y="0"/>
                  </a:lnTo>
                  <a:lnTo>
                    <a:pt x="0" y="5526551"/>
                  </a:lnTo>
                  <a:lnTo>
                    <a:pt x="4994551" y="5526551"/>
                  </a:lnTo>
                  <a:lnTo>
                    <a:pt x="4994551" y="0"/>
                  </a:lnTo>
                  <a:close/>
                </a:path>
              </a:pathLst>
            </a:custGeom>
            <a:blipFill>
              <a:blip r:embed="rId2"/>
              <a:stretch>
                <a:fillRect t="-67603" b="-100833"/>
              </a:stretch>
            </a:blipFill>
          </p:spPr>
        </p:sp>
        <p:sp>
          <p:nvSpPr>
            <p:cNvPr id="6" name="TextBox 6"/>
            <p:cNvSpPr txBox="1"/>
            <p:nvPr/>
          </p:nvSpPr>
          <p:spPr>
            <a:xfrm>
              <a:off x="10960502" y="2363855"/>
              <a:ext cx="12932506" cy="3667136"/>
            </a:xfrm>
            <a:prstGeom prst="rect">
              <a:avLst/>
            </a:prstGeom>
          </p:spPr>
          <p:txBody>
            <a:bodyPr lIns="0" tIns="0" rIns="0" bIns="0" rtlCol="0" anchor="t">
              <a:spAutoFit/>
            </a:bodyPr>
            <a:lstStyle/>
            <a:p>
              <a:pPr algn="ctr">
                <a:lnSpc>
                  <a:spcPts val="18553"/>
                </a:lnSpc>
              </a:pPr>
              <a:r>
                <a:rPr lang="en-US" sz="21573">
                  <a:solidFill>
                    <a:srgbClr val="FFFFFF"/>
                  </a:solidFill>
                  <a:latin typeface="Inter Tight Heavy"/>
                  <a:ea typeface="Inter Tight Heavy"/>
                  <a:cs typeface="Inter Tight Heavy"/>
                  <a:sym typeface="Inter Tight Heavy"/>
                </a:rPr>
                <a:t>PROFIT</a:t>
              </a:r>
            </a:p>
          </p:txBody>
        </p:sp>
      </p:grpSp>
      <p:grpSp>
        <p:nvGrpSpPr>
          <p:cNvPr id="7" name="Group 7"/>
          <p:cNvGrpSpPr/>
          <p:nvPr/>
        </p:nvGrpSpPr>
        <p:grpSpPr>
          <a:xfrm>
            <a:off x="2877880" y="9258300"/>
            <a:ext cx="12532239" cy="1028700"/>
            <a:chOff x="0" y="0"/>
            <a:chExt cx="16709652" cy="1371600"/>
          </a:xfrm>
        </p:grpSpPr>
        <p:sp>
          <p:nvSpPr>
            <p:cNvPr id="8" name="Freeform 8"/>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3"/>
              <a:stretch>
                <a:fillRect l="-50" r="-50"/>
              </a:stretch>
            </a:blipFill>
          </p:spPr>
        </p:sp>
        <p:sp>
          <p:nvSpPr>
            <p:cNvPr id="9" name="Freeform 9"/>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4"/>
              <a:stretch>
                <a:fillRect/>
              </a:stretch>
            </a:blipFill>
          </p:spPr>
        </p:sp>
        <p:sp>
          <p:nvSpPr>
            <p:cNvPr id="10" name="Freeform 10"/>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5"/>
              <a:stretch>
                <a:fillRect/>
              </a:stretch>
            </a:blipFill>
          </p:spPr>
        </p:sp>
        <p:sp>
          <p:nvSpPr>
            <p:cNvPr id="11" name="Freeform 11"/>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6"/>
              <a:stretch>
                <a:fillRect/>
              </a:stretch>
            </a:blipFill>
          </p:spPr>
        </p:sp>
        <p:sp>
          <p:nvSpPr>
            <p:cNvPr id="12" name="Freeform 12"/>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7"/>
              <a:stretch>
                <a:fillRect/>
              </a:stretch>
            </a:blipFill>
          </p:spPr>
        </p:sp>
      </p:grpSp>
      <p:sp>
        <p:nvSpPr>
          <p:cNvPr id="13" name="TextBox 13"/>
          <p:cNvSpPr txBox="1"/>
          <p:nvPr/>
        </p:nvSpPr>
        <p:spPr>
          <a:xfrm>
            <a:off x="3550977" y="6697869"/>
            <a:ext cx="11397059" cy="1816100"/>
          </a:xfrm>
          <a:prstGeom prst="rect">
            <a:avLst/>
          </a:prstGeom>
        </p:spPr>
        <p:txBody>
          <a:bodyPr wrap="square" lIns="0" tIns="0" rIns="0" bIns="0" rtlCol="0" anchor="t">
            <a:spAutoFit/>
          </a:bodyPr>
          <a:lstStyle/>
          <a:p>
            <a:pPr algn="ctr">
              <a:lnSpc>
                <a:spcPts val="6999"/>
              </a:lnSpc>
            </a:pPr>
            <a:r>
              <a:rPr lang="en-US" sz="6999" dirty="0">
                <a:solidFill>
                  <a:srgbClr val="FFFFFF"/>
                </a:solidFill>
                <a:latin typeface="Libre Baskerville"/>
                <a:ea typeface="Libre Baskerville"/>
                <a:cs typeface="Libre Baskerville"/>
                <a:sym typeface="Libre Baskerville"/>
              </a:rPr>
              <a:t>Friday, August 16, 2024</a:t>
            </a:r>
          </a:p>
          <a:p>
            <a:pPr algn="ctr">
              <a:lnSpc>
                <a:spcPts val="6999"/>
              </a:lnSpc>
            </a:pPr>
            <a:r>
              <a:rPr lang="en-US" sz="6999" dirty="0">
                <a:solidFill>
                  <a:srgbClr val="FFFFFF"/>
                </a:solidFill>
                <a:latin typeface="Libre Baskerville"/>
                <a:ea typeface="Libre Baskerville"/>
                <a:cs typeface="Libre Baskerville"/>
                <a:sym typeface="Libre Baskerville"/>
              </a:rPr>
              <a:t>10 AM - 12 PM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1976893" cy="1226820"/>
          </a:xfrm>
          <a:prstGeom prst="rect">
            <a:avLst/>
          </a:prstGeom>
        </p:spPr>
        <p:txBody>
          <a:bodyPr lIns="0" tIns="0" rIns="0" bIns="0" rtlCol="0" anchor="t">
            <a:spAutoFit/>
          </a:bodyPr>
          <a:lstStyle/>
          <a:p>
            <a:pPr algn="l">
              <a:lnSpc>
                <a:spcPts val="10080"/>
              </a:lnSpc>
            </a:pPr>
            <a:r>
              <a:rPr lang="en-US" sz="7200">
                <a:solidFill>
                  <a:srgbClr val="FFFFFF"/>
                </a:solidFill>
                <a:latin typeface="Inter Tight Heavy"/>
                <a:ea typeface="Inter Tight Heavy"/>
                <a:cs typeface="Inter Tight Heavy"/>
                <a:sym typeface="Inter Tight Heavy"/>
              </a:rPr>
              <a:t>SB 336 (Umberg, 2023-24)</a:t>
            </a:r>
          </a:p>
        </p:txBody>
      </p:sp>
      <p:sp>
        <p:nvSpPr>
          <p:cNvPr id="9" name="TextBox 9"/>
          <p:cNvSpPr txBox="1"/>
          <p:nvPr/>
        </p:nvSpPr>
        <p:spPr>
          <a:xfrm>
            <a:off x="1028700" y="2265045"/>
            <a:ext cx="16230600" cy="7409401"/>
          </a:xfrm>
          <a:prstGeom prst="rect">
            <a:avLst/>
          </a:prstGeom>
        </p:spPr>
        <p:txBody>
          <a:bodyPr lIns="0" tIns="0" rIns="0" bIns="0" rtlCol="0" anchor="t">
            <a:spAutoFit/>
          </a:bodyPr>
          <a:lstStyle/>
          <a:p>
            <a:pPr algn="l">
              <a:lnSpc>
                <a:spcPts val="4500"/>
              </a:lnSpc>
            </a:pPr>
            <a:r>
              <a:rPr lang="en-US" sz="5000" dirty="0">
                <a:solidFill>
                  <a:srgbClr val="FFFFFF"/>
                </a:solidFill>
                <a:latin typeface="Libre Baskerville Italics"/>
                <a:ea typeface="Libre Baskerville Italics"/>
                <a:cs typeface="Libre Baskerville Italics"/>
                <a:sym typeface="Libre Baskerville Italics"/>
              </a:rPr>
              <a:t>State grant programs: negotiated indirect cost rates.</a:t>
            </a:r>
          </a:p>
          <a:p>
            <a:pPr algn="l">
              <a:lnSpc>
                <a:spcPts val="180"/>
              </a:lnSpc>
            </a:pPr>
            <a:endParaRPr lang="en-US" sz="5000" dirty="0">
              <a:solidFill>
                <a:srgbClr val="FFFFFF"/>
              </a:solidFill>
              <a:latin typeface="Libre Baskerville Italics"/>
              <a:ea typeface="Libre Baskerville Italics"/>
              <a:cs typeface="Libre Baskerville Italics"/>
              <a:sym typeface="Libre Baskerville Italics"/>
            </a:endParaRPr>
          </a:p>
          <a:p>
            <a:pPr algn="l">
              <a:lnSpc>
                <a:spcPts val="2250"/>
              </a:lnSpc>
            </a:pPr>
            <a:endParaRPr lang="en-US" sz="5000" dirty="0">
              <a:solidFill>
                <a:srgbClr val="FFFFFF"/>
              </a:solidFill>
              <a:latin typeface="Libre Baskerville Italics"/>
              <a:ea typeface="Libre Baskerville Italics"/>
              <a:cs typeface="Libre Baskerville Italics"/>
              <a:sym typeface="Libre Baskerville Italics"/>
            </a:endParaRPr>
          </a:p>
          <a:p>
            <a:pPr marL="863601" lvl="1" indent="-431801" algn="l">
              <a:lnSpc>
                <a:spcPts val="4200"/>
              </a:lnSpc>
              <a:buFont typeface="Arial"/>
              <a:buChar char="•"/>
            </a:pPr>
            <a:r>
              <a:rPr lang="en-US" sz="4000" dirty="0">
                <a:solidFill>
                  <a:srgbClr val="FFFFFF"/>
                </a:solidFill>
                <a:latin typeface="Libre Baskerville"/>
                <a:ea typeface="Libre Baskerville"/>
                <a:cs typeface="Libre Baskerville"/>
                <a:sym typeface="Libre Baskerville"/>
              </a:rPr>
              <a:t>This bill would ensure that nonprofits are fairly compensated by the state for the full cost of providing services funded by state grants by ensuring nonprofits are reimbursed for indirect costs.</a:t>
            </a:r>
          </a:p>
          <a:p>
            <a:pPr marL="863601" lvl="1" indent="-431801" algn="l">
              <a:lnSpc>
                <a:spcPts val="4200"/>
              </a:lnSpc>
              <a:buFont typeface="Arial"/>
              <a:buChar char="•"/>
            </a:pPr>
            <a:r>
              <a:rPr lang="en-US" sz="4000" dirty="0">
                <a:solidFill>
                  <a:srgbClr val="FFFFFF"/>
                </a:solidFill>
                <a:latin typeface="Libre Baskerville"/>
                <a:ea typeface="Libre Baskerville"/>
                <a:cs typeface="Libre Baskerville"/>
                <a:sym typeface="Libre Baskerville"/>
              </a:rPr>
              <a:t>This bill will require the Department of General Services to establish a process by which nonprofits may negotiate a uniform state indirect cost agreement to cover reimbursement of indirect costs for state-funded grants.</a:t>
            </a:r>
          </a:p>
          <a:p>
            <a:pPr marL="863601" lvl="1" indent="-431801" algn="l">
              <a:lnSpc>
                <a:spcPts val="4200"/>
              </a:lnSpc>
              <a:buFont typeface="Arial"/>
              <a:buChar char="•"/>
            </a:pPr>
            <a:r>
              <a:rPr lang="en-US" sz="4000" dirty="0">
                <a:solidFill>
                  <a:srgbClr val="FFFFFF"/>
                </a:solidFill>
                <a:latin typeface="Libre Baskerville"/>
                <a:ea typeface="Libre Baskerville"/>
                <a:cs typeface="Libre Baskerville"/>
                <a:sym typeface="Libre Baskerville"/>
              </a:rPr>
              <a:t>Requires the state to pay a nonprofit contractor its negotiated federal rate, and establishes a standard state rate for nonprofit partners of no less than 10%</a:t>
            </a:r>
          </a:p>
          <a:p>
            <a:pPr algn="l">
              <a:lnSpc>
                <a:spcPts val="4500"/>
              </a:lnSpc>
            </a:pPr>
            <a:endParaRPr lang="en-US" sz="4000" dirty="0">
              <a:solidFill>
                <a:srgbClr val="FFFFFF"/>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9275589" y="2514368"/>
            <a:ext cx="8165708" cy="5930346"/>
          </a:xfrm>
          <a:custGeom>
            <a:avLst/>
            <a:gdLst/>
            <a:ahLst/>
            <a:cxnLst/>
            <a:rect l="l" t="t" r="r" b="b"/>
            <a:pathLst>
              <a:path w="8165708" h="5930346">
                <a:moveTo>
                  <a:pt x="0" y="0"/>
                </a:moveTo>
                <a:lnTo>
                  <a:pt x="8165708" y="0"/>
                </a:lnTo>
                <a:lnTo>
                  <a:pt x="8165708" y="5930345"/>
                </a:lnTo>
                <a:lnTo>
                  <a:pt x="0" y="5930345"/>
                </a:lnTo>
                <a:lnTo>
                  <a:pt x="0" y="0"/>
                </a:lnTo>
                <a:close/>
              </a:path>
            </a:pathLst>
          </a:custGeom>
          <a:blipFill>
            <a:blip r:embed="rId7"/>
            <a:stretch>
              <a:fillRect/>
            </a:stretch>
          </a:blipFill>
        </p:spPr>
      </p:sp>
      <p:sp>
        <p:nvSpPr>
          <p:cNvPr id="9" name="TextBox 9"/>
          <p:cNvSpPr txBox="1"/>
          <p:nvPr/>
        </p:nvSpPr>
        <p:spPr>
          <a:xfrm>
            <a:off x="1028700" y="895350"/>
            <a:ext cx="16116300" cy="1295226"/>
          </a:xfrm>
          <a:prstGeom prst="rect">
            <a:avLst/>
          </a:prstGeom>
        </p:spPr>
        <p:txBody>
          <a:bodyPr wrap="square" lIns="0" tIns="0" rIns="0" bIns="0" rtlCol="0" anchor="t">
            <a:spAutoFit/>
          </a:bodyPr>
          <a:lstStyle/>
          <a:p>
            <a:pPr algn="l">
              <a:lnSpc>
                <a:spcPts val="10080"/>
              </a:lnSpc>
            </a:pPr>
            <a:r>
              <a:rPr lang="en-US" sz="7200" dirty="0">
                <a:solidFill>
                  <a:srgbClr val="FFFFFF"/>
                </a:solidFill>
                <a:latin typeface="Inter Tight Heavy"/>
                <a:ea typeface="Inter Tight Heavy"/>
                <a:cs typeface="Inter Tight Heavy"/>
                <a:sym typeface="Inter Tight Heavy"/>
              </a:rPr>
              <a:t>California State Budget (2024-25)</a:t>
            </a:r>
          </a:p>
        </p:txBody>
      </p:sp>
      <p:sp>
        <p:nvSpPr>
          <p:cNvPr id="10" name="TextBox 10"/>
          <p:cNvSpPr txBox="1"/>
          <p:nvPr/>
        </p:nvSpPr>
        <p:spPr>
          <a:xfrm>
            <a:off x="870468" y="2693478"/>
            <a:ext cx="8115300" cy="5619751"/>
          </a:xfrm>
          <a:prstGeom prst="rect">
            <a:avLst/>
          </a:prstGeom>
        </p:spPr>
        <p:txBody>
          <a:bodyPr lIns="0" tIns="0" rIns="0" bIns="0" rtlCol="0" anchor="t">
            <a:spAutoFit/>
          </a:bodyPr>
          <a:lstStyle/>
          <a:p>
            <a:pPr algn="l">
              <a:lnSpc>
                <a:spcPts val="3675"/>
              </a:lnSpc>
            </a:pPr>
            <a:r>
              <a:rPr lang="en-US" sz="3500">
                <a:solidFill>
                  <a:srgbClr val="FFFFFF"/>
                </a:solidFill>
                <a:latin typeface="Libre Baskerville"/>
                <a:ea typeface="Libre Baskerville"/>
                <a:cs typeface="Libre Baskerville"/>
                <a:sym typeface="Libre Baskerville"/>
              </a:rPr>
              <a:t>Budget agreement addressed a $46.8 billion deficit. Part of the budget agreement reached proposes additional legislation requiring the state to set aside a portion of anticipated surplus funds to be allocated in a subsequent Budget Act—adding further fiscal protection so the state does not commit certain amounts of future anticipated revenues until those revenues have been realized.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6421100" cy="1295226"/>
          </a:xfrm>
          <a:prstGeom prst="rect">
            <a:avLst/>
          </a:prstGeom>
        </p:spPr>
        <p:txBody>
          <a:bodyPr wrap="square" lIns="0" tIns="0" rIns="0" bIns="0" rtlCol="0" anchor="t">
            <a:spAutoFit/>
          </a:bodyPr>
          <a:lstStyle/>
          <a:p>
            <a:pPr algn="l">
              <a:lnSpc>
                <a:spcPts val="10080"/>
              </a:lnSpc>
            </a:pPr>
            <a:r>
              <a:rPr lang="en-US" sz="7200" dirty="0">
                <a:solidFill>
                  <a:srgbClr val="FFFFFF"/>
                </a:solidFill>
                <a:latin typeface="Inter Tight Heavy"/>
                <a:ea typeface="Inter Tight Heavy"/>
                <a:cs typeface="Inter Tight Heavy"/>
                <a:sym typeface="Inter Tight Heavy"/>
              </a:rPr>
              <a:t>California State Budget (2024-25)</a:t>
            </a:r>
          </a:p>
        </p:txBody>
      </p:sp>
      <p:sp>
        <p:nvSpPr>
          <p:cNvPr id="9" name="TextBox 9"/>
          <p:cNvSpPr txBox="1"/>
          <p:nvPr/>
        </p:nvSpPr>
        <p:spPr>
          <a:xfrm>
            <a:off x="1028700" y="2265045"/>
            <a:ext cx="16230600" cy="1190627"/>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Budget solves a $46.8 billion deficit for the 2024-25 through a mix of broad-based solutions: </a:t>
            </a:r>
          </a:p>
        </p:txBody>
      </p:sp>
      <p:sp>
        <p:nvSpPr>
          <p:cNvPr id="10" name="TextBox 10"/>
          <p:cNvSpPr txBox="1"/>
          <p:nvPr/>
        </p:nvSpPr>
        <p:spPr>
          <a:xfrm>
            <a:off x="768913" y="3788410"/>
            <a:ext cx="8115300" cy="3775075"/>
          </a:xfrm>
          <a:prstGeom prst="rect">
            <a:avLst/>
          </a:prstGeom>
        </p:spPr>
        <p:txBody>
          <a:bodyPr lIns="0" tIns="0" rIns="0" bIns="0" rtlCol="0" anchor="t">
            <a:spAutoFit/>
          </a:bodyPr>
          <a:lstStyle/>
          <a:p>
            <a:pPr algn="r">
              <a:lnSpc>
                <a:spcPts val="5000"/>
              </a:lnSpc>
            </a:pPr>
            <a:r>
              <a:rPr lang="en-US" sz="4000">
                <a:solidFill>
                  <a:srgbClr val="FFFFFF"/>
                </a:solidFill>
                <a:latin typeface="Libre Baskerville"/>
                <a:ea typeface="Libre Baskerville"/>
                <a:cs typeface="Libre Baskerville"/>
                <a:sym typeface="Libre Baskerville"/>
              </a:rPr>
              <a:t>Reductions</a:t>
            </a:r>
          </a:p>
          <a:p>
            <a:pPr algn="r">
              <a:lnSpc>
                <a:spcPts val="5000"/>
              </a:lnSpc>
            </a:pPr>
            <a:r>
              <a:rPr lang="en-US" sz="4000">
                <a:solidFill>
                  <a:srgbClr val="FFFFFF"/>
                </a:solidFill>
                <a:latin typeface="Libre Baskerville"/>
                <a:ea typeface="Libre Baskerville"/>
                <a:cs typeface="Libre Baskerville"/>
                <a:sym typeface="Libre Baskerville"/>
              </a:rPr>
              <a:t>Revenue / Internal Borrowing</a:t>
            </a:r>
          </a:p>
          <a:p>
            <a:pPr algn="r">
              <a:lnSpc>
                <a:spcPts val="5000"/>
              </a:lnSpc>
            </a:pPr>
            <a:r>
              <a:rPr lang="en-US" sz="4000">
                <a:solidFill>
                  <a:srgbClr val="FFFFFF"/>
                </a:solidFill>
                <a:latin typeface="Libre Baskerville"/>
                <a:ea typeface="Libre Baskerville"/>
                <a:cs typeface="Libre Baskerville"/>
                <a:sym typeface="Libre Baskerville"/>
              </a:rPr>
              <a:t>Reserves</a:t>
            </a:r>
          </a:p>
          <a:p>
            <a:pPr algn="r">
              <a:lnSpc>
                <a:spcPts val="5000"/>
              </a:lnSpc>
            </a:pPr>
            <a:r>
              <a:rPr lang="en-US" sz="4000">
                <a:solidFill>
                  <a:srgbClr val="FFFFFF"/>
                </a:solidFill>
                <a:latin typeface="Libre Baskerville"/>
                <a:ea typeface="Libre Baskerville"/>
                <a:cs typeface="Libre Baskerville"/>
                <a:sym typeface="Libre Baskerville"/>
              </a:rPr>
              <a:t>Fund Shifts</a:t>
            </a:r>
          </a:p>
          <a:p>
            <a:pPr algn="r">
              <a:lnSpc>
                <a:spcPts val="5000"/>
              </a:lnSpc>
            </a:pPr>
            <a:r>
              <a:rPr lang="en-US" sz="4000">
                <a:solidFill>
                  <a:srgbClr val="FFFFFF"/>
                </a:solidFill>
                <a:latin typeface="Libre Baskerville"/>
                <a:ea typeface="Libre Baskerville"/>
                <a:cs typeface="Libre Baskerville"/>
                <a:sym typeface="Libre Baskerville"/>
              </a:rPr>
              <a:t>Delays &amp; Pauses</a:t>
            </a:r>
          </a:p>
          <a:p>
            <a:pPr algn="r">
              <a:lnSpc>
                <a:spcPts val="5000"/>
              </a:lnSpc>
            </a:pPr>
            <a:r>
              <a:rPr lang="en-US" sz="4000">
                <a:solidFill>
                  <a:srgbClr val="FFFFFF"/>
                </a:solidFill>
                <a:latin typeface="Libre Baskerville"/>
                <a:ea typeface="Libre Baskerville"/>
                <a:cs typeface="Libre Baskerville"/>
                <a:sym typeface="Libre Baskerville"/>
              </a:rPr>
              <a:t>Deferrals</a:t>
            </a:r>
          </a:p>
        </p:txBody>
      </p:sp>
      <p:sp>
        <p:nvSpPr>
          <p:cNvPr id="11" name="TextBox 11"/>
          <p:cNvSpPr txBox="1"/>
          <p:nvPr/>
        </p:nvSpPr>
        <p:spPr>
          <a:xfrm>
            <a:off x="9483721" y="3788410"/>
            <a:ext cx="8115300" cy="3775075"/>
          </a:xfrm>
          <a:prstGeom prst="rect">
            <a:avLst/>
          </a:prstGeom>
        </p:spPr>
        <p:txBody>
          <a:bodyPr lIns="0" tIns="0" rIns="0" bIns="0" rtlCol="0" anchor="t">
            <a:spAutoFit/>
          </a:bodyPr>
          <a:lstStyle/>
          <a:p>
            <a:pPr algn="l">
              <a:lnSpc>
                <a:spcPts val="5000"/>
              </a:lnSpc>
            </a:pPr>
            <a:r>
              <a:rPr lang="en-US" sz="4000">
                <a:solidFill>
                  <a:srgbClr val="FFFFFF"/>
                </a:solidFill>
                <a:latin typeface="Libre Baskerville"/>
                <a:ea typeface="Libre Baskerville"/>
                <a:cs typeface="Libre Baskerville"/>
                <a:sym typeface="Libre Baskerville"/>
              </a:rPr>
              <a:t>$16 billion</a:t>
            </a:r>
          </a:p>
          <a:p>
            <a:pPr algn="l">
              <a:lnSpc>
                <a:spcPts val="5000"/>
              </a:lnSpc>
            </a:pPr>
            <a:r>
              <a:rPr lang="en-US" sz="4000">
                <a:solidFill>
                  <a:srgbClr val="FFFFFF"/>
                </a:solidFill>
                <a:latin typeface="Libre Baskerville"/>
                <a:ea typeface="Libre Baskerville"/>
                <a:cs typeface="Libre Baskerville"/>
                <a:sym typeface="Libre Baskerville"/>
              </a:rPr>
              <a:t>$13.6 billion</a:t>
            </a:r>
          </a:p>
          <a:p>
            <a:pPr algn="l">
              <a:lnSpc>
                <a:spcPts val="5000"/>
              </a:lnSpc>
            </a:pPr>
            <a:r>
              <a:rPr lang="en-US" sz="4000">
                <a:solidFill>
                  <a:srgbClr val="FFFFFF"/>
                </a:solidFill>
                <a:latin typeface="Libre Baskerville"/>
                <a:ea typeface="Libre Baskerville"/>
                <a:cs typeface="Libre Baskerville"/>
                <a:sym typeface="Libre Baskerville"/>
              </a:rPr>
              <a:t>$6 billion</a:t>
            </a:r>
          </a:p>
          <a:p>
            <a:pPr algn="l">
              <a:lnSpc>
                <a:spcPts val="5000"/>
              </a:lnSpc>
            </a:pPr>
            <a:r>
              <a:rPr lang="en-US" sz="4000">
                <a:solidFill>
                  <a:srgbClr val="FFFFFF"/>
                </a:solidFill>
                <a:latin typeface="Libre Baskerville"/>
                <a:ea typeface="Libre Baskerville"/>
                <a:cs typeface="Libre Baskerville"/>
                <a:sym typeface="Libre Baskerville"/>
              </a:rPr>
              <a:t>$6 billion</a:t>
            </a:r>
          </a:p>
          <a:p>
            <a:pPr algn="l">
              <a:lnSpc>
                <a:spcPts val="5000"/>
              </a:lnSpc>
            </a:pPr>
            <a:r>
              <a:rPr lang="en-US" sz="4000">
                <a:solidFill>
                  <a:srgbClr val="FFFFFF"/>
                </a:solidFill>
                <a:latin typeface="Libre Baskerville"/>
                <a:ea typeface="Libre Baskerville"/>
                <a:cs typeface="Libre Baskerville"/>
                <a:sym typeface="Libre Baskerville"/>
              </a:rPr>
              <a:t>$3.1 billion</a:t>
            </a:r>
          </a:p>
          <a:p>
            <a:pPr algn="l">
              <a:lnSpc>
                <a:spcPts val="5000"/>
              </a:lnSpc>
            </a:pPr>
            <a:r>
              <a:rPr lang="en-US" sz="4000">
                <a:solidFill>
                  <a:srgbClr val="FFFFFF"/>
                </a:solidFill>
                <a:latin typeface="Libre Baskerville"/>
                <a:ea typeface="Libre Baskerville"/>
                <a:cs typeface="Libre Baskerville"/>
                <a:sym typeface="Libre Baskerville"/>
              </a:rPr>
              <a:t>$2.1 billion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7405689" y="3405189"/>
            <a:ext cx="3476622" cy="3476622"/>
          </a:xfrm>
          <a:custGeom>
            <a:avLst/>
            <a:gdLst/>
            <a:ahLst/>
            <a:cxnLst/>
            <a:rect l="l" t="t" r="r" b="b"/>
            <a:pathLst>
              <a:path w="3476622" h="3476622">
                <a:moveTo>
                  <a:pt x="0" y="0"/>
                </a:moveTo>
                <a:lnTo>
                  <a:pt x="3476622" y="0"/>
                </a:lnTo>
                <a:lnTo>
                  <a:pt x="3476622" y="3476622"/>
                </a:lnTo>
                <a:lnTo>
                  <a:pt x="0" y="3476622"/>
                </a:lnTo>
                <a:lnTo>
                  <a:pt x="0" y="0"/>
                </a:lnTo>
                <a:close/>
              </a:path>
            </a:pathLst>
          </a:custGeom>
          <a:blipFill>
            <a:blip r:embed="rId7"/>
            <a:stretch>
              <a:fillRect/>
            </a:stretch>
          </a:blipFill>
        </p:spPr>
      </p:sp>
      <p:sp>
        <p:nvSpPr>
          <p:cNvPr id="9" name="Freeform 9"/>
          <p:cNvSpPr/>
          <p:nvPr/>
        </p:nvSpPr>
        <p:spPr>
          <a:xfrm>
            <a:off x="7246145" y="3245645"/>
            <a:ext cx="3795711" cy="3795711"/>
          </a:xfrm>
          <a:custGeom>
            <a:avLst/>
            <a:gdLst/>
            <a:ahLst/>
            <a:cxnLst/>
            <a:rect l="l" t="t" r="r" b="b"/>
            <a:pathLst>
              <a:path w="3795711" h="3795711">
                <a:moveTo>
                  <a:pt x="0" y="0"/>
                </a:moveTo>
                <a:lnTo>
                  <a:pt x="3795710" y="0"/>
                </a:lnTo>
                <a:lnTo>
                  <a:pt x="3795710" y="3795710"/>
                </a:lnTo>
                <a:lnTo>
                  <a:pt x="0" y="379571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3266559" y="1263580"/>
            <a:ext cx="11754882" cy="1703070"/>
          </a:xfrm>
          <a:prstGeom prst="rect">
            <a:avLst/>
          </a:prstGeom>
        </p:spPr>
        <p:txBody>
          <a:bodyPr wrap="square" lIns="0" tIns="0" rIns="0" bIns="0" rtlCol="0" anchor="t">
            <a:spAutoFit/>
          </a:bodyPr>
          <a:lstStyle/>
          <a:p>
            <a:pPr algn="ctr">
              <a:lnSpc>
                <a:spcPts val="6480"/>
              </a:lnSpc>
            </a:pPr>
            <a:r>
              <a:rPr lang="en-US" sz="7200" dirty="0">
                <a:solidFill>
                  <a:srgbClr val="FFFFFF"/>
                </a:solidFill>
                <a:latin typeface="Inter Tight Heavy"/>
                <a:ea typeface="Inter Tight Heavy"/>
                <a:cs typeface="Inter Tight Heavy"/>
                <a:sym typeface="Inter Tight Heavy"/>
              </a:rPr>
              <a:t>Update from </a:t>
            </a:r>
          </a:p>
          <a:p>
            <a:pPr algn="ctr">
              <a:lnSpc>
                <a:spcPts val="6480"/>
              </a:lnSpc>
            </a:pPr>
            <a:r>
              <a:rPr lang="en-US" sz="7200" dirty="0">
                <a:solidFill>
                  <a:srgbClr val="FFFFFF"/>
                </a:solidFill>
                <a:latin typeface="Inter Tight Heavy"/>
                <a:ea typeface="Inter Tight Heavy"/>
                <a:cs typeface="Inter Tight Heavy"/>
                <a:sym typeface="Inter Tight Heavy"/>
              </a:rPr>
              <a:t>Senator Monique Limón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3144500" cy="1295226"/>
          </a:xfrm>
          <a:prstGeom prst="rect">
            <a:avLst/>
          </a:prstGeom>
        </p:spPr>
        <p:txBody>
          <a:bodyPr wrap="square" lIns="0" tIns="0" rIns="0" bIns="0" rtlCol="0" anchor="t">
            <a:spAutoFit/>
          </a:bodyPr>
          <a:lstStyle/>
          <a:p>
            <a:pPr algn="l">
              <a:lnSpc>
                <a:spcPts val="10080"/>
              </a:lnSpc>
            </a:pPr>
            <a:r>
              <a:rPr lang="en-US" sz="7200" dirty="0">
                <a:solidFill>
                  <a:srgbClr val="FFFFFF"/>
                </a:solidFill>
                <a:latin typeface="Inter Tight Heavy"/>
                <a:ea typeface="Inter Tight Heavy"/>
                <a:cs typeface="Inter Tight Heavy"/>
                <a:sym typeface="Inter Tight Heavy"/>
              </a:rPr>
              <a:t>SB 1246 (Limón, 2023-24)</a:t>
            </a:r>
          </a:p>
        </p:txBody>
      </p:sp>
      <p:sp>
        <p:nvSpPr>
          <p:cNvPr id="9" name="TextBox 9"/>
          <p:cNvSpPr txBox="1"/>
          <p:nvPr/>
        </p:nvSpPr>
        <p:spPr>
          <a:xfrm>
            <a:off x="1028700" y="2265045"/>
            <a:ext cx="16230600" cy="3805348"/>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California Prompt Payment Act: nonprofit organizations.</a:t>
            </a:r>
          </a:p>
          <a:p>
            <a:pPr algn="l">
              <a:lnSpc>
                <a:spcPts val="180"/>
              </a:lnSpc>
            </a:pPr>
            <a:endParaRPr lang="en-US" sz="5000">
              <a:solidFill>
                <a:srgbClr val="FFFFFF"/>
              </a:solidFill>
              <a:latin typeface="Libre Baskerville Italics"/>
              <a:ea typeface="Libre Baskerville Italics"/>
              <a:cs typeface="Libre Baskerville Italics"/>
              <a:sym typeface="Libre Baskerville Italics"/>
            </a:endParaRPr>
          </a:p>
          <a:p>
            <a:pPr algn="l">
              <a:lnSpc>
                <a:spcPts val="2250"/>
              </a:lnSpc>
            </a:pPr>
            <a:endParaRPr lang="en-US" sz="5000">
              <a:solidFill>
                <a:srgbClr val="FFFFFF"/>
              </a:solidFill>
              <a:latin typeface="Libre Baskerville Italics"/>
              <a:ea typeface="Libre Baskerville Italics"/>
              <a:cs typeface="Libre Baskerville Italics"/>
              <a:sym typeface="Libre Baskerville Italics"/>
            </a:endParaRPr>
          </a:p>
          <a:p>
            <a:pPr marL="949961" lvl="1" indent="-474981" algn="l">
              <a:lnSpc>
                <a:spcPts val="4620"/>
              </a:lnSpc>
              <a:buFont typeface="Arial"/>
              <a:buChar char="•"/>
            </a:pPr>
            <a:r>
              <a:rPr lang="en-US" sz="4400">
                <a:solidFill>
                  <a:srgbClr val="FFFFFF"/>
                </a:solidFill>
                <a:latin typeface="Libre Baskerville"/>
                <a:ea typeface="Libre Baskerville"/>
                <a:cs typeface="Libre Baskerville"/>
                <a:sym typeface="Libre Baskerville"/>
              </a:rPr>
              <a:t>This bill aims to enhance equity for these nonprofits by ensuring they receive state grants and contract payments promptly, thereby supporting their ongoing contributions to community betterment.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2422700" y="2523740"/>
            <a:ext cx="13442601" cy="6332990"/>
          </a:xfrm>
          <a:custGeom>
            <a:avLst/>
            <a:gdLst/>
            <a:ahLst/>
            <a:cxnLst/>
            <a:rect l="l" t="t" r="r" b="b"/>
            <a:pathLst>
              <a:path w="13442601" h="6332990">
                <a:moveTo>
                  <a:pt x="0" y="0"/>
                </a:moveTo>
                <a:lnTo>
                  <a:pt x="13442600" y="0"/>
                </a:lnTo>
                <a:lnTo>
                  <a:pt x="13442600" y="6332990"/>
                </a:lnTo>
                <a:lnTo>
                  <a:pt x="0" y="6332990"/>
                </a:lnTo>
                <a:lnTo>
                  <a:pt x="0" y="0"/>
                </a:lnTo>
                <a:close/>
              </a:path>
            </a:pathLst>
          </a:custGeom>
          <a:blipFill>
            <a:blip r:embed="rId7"/>
            <a:stretch>
              <a:fillRect/>
            </a:stretch>
          </a:blipFill>
        </p:spPr>
      </p:sp>
      <p:sp>
        <p:nvSpPr>
          <p:cNvPr id="9" name="TextBox 9"/>
          <p:cNvSpPr txBox="1"/>
          <p:nvPr/>
        </p:nvSpPr>
        <p:spPr>
          <a:xfrm>
            <a:off x="1028700" y="895350"/>
            <a:ext cx="11696700" cy="1295226"/>
          </a:xfrm>
          <a:prstGeom prst="rect">
            <a:avLst/>
          </a:prstGeom>
        </p:spPr>
        <p:txBody>
          <a:bodyPr wrap="square" lIns="0" tIns="0" rIns="0" bIns="0" rtlCol="0" anchor="t">
            <a:spAutoFit/>
          </a:bodyPr>
          <a:lstStyle/>
          <a:p>
            <a:pPr algn="l">
              <a:lnSpc>
                <a:spcPts val="10080"/>
              </a:lnSpc>
            </a:pPr>
            <a:r>
              <a:rPr lang="en-US" sz="7200" dirty="0">
                <a:solidFill>
                  <a:srgbClr val="FFFFFF"/>
                </a:solidFill>
                <a:latin typeface="Inter Tight Heavy"/>
                <a:ea typeface="Inter Tight Heavy"/>
                <a:cs typeface="Inter Tight Heavy"/>
                <a:sym typeface="Inter Tight Heavy"/>
              </a:rPr>
              <a:t>California Grants Portal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621928" y="2573698"/>
            <a:ext cx="6735466" cy="6233073"/>
          </a:xfrm>
          <a:custGeom>
            <a:avLst/>
            <a:gdLst/>
            <a:ahLst/>
            <a:cxnLst/>
            <a:rect l="l" t="t" r="r" b="b"/>
            <a:pathLst>
              <a:path w="6735466" h="6233073">
                <a:moveTo>
                  <a:pt x="0" y="0"/>
                </a:moveTo>
                <a:lnTo>
                  <a:pt x="6735465" y="0"/>
                </a:lnTo>
                <a:lnTo>
                  <a:pt x="6735465" y="6233074"/>
                </a:lnTo>
                <a:lnTo>
                  <a:pt x="0" y="6233074"/>
                </a:lnTo>
                <a:lnTo>
                  <a:pt x="0" y="0"/>
                </a:lnTo>
                <a:close/>
              </a:path>
            </a:pathLst>
          </a:custGeom>
          <a:blipFill>
            <a:blip r:embed="rId7"/>
            <a:stretch>
              <a:fillRect/>
            </a:stretch>
          </a:blipFill>
        </p:spPr>
      </p:sp>
      <p:sp>
        <p:nvSpPr>
          <p:cNvPr id="9" name="Freeform 9"/>
          <p:cNvSpPr/>
          <p:nvPr/>
        </p:nvSpPr>
        <p:spPr>
          <a:xfrm>
            <a:off x="7615861" y="4963293"/>
            <a:ext cx="2127383" cy="2127383"/>
          </a:xfrm>
          <a:custGeom>
            <a:avLst/>
            <a:gdLst/>
            <a:ahLst/>
            <a:cxnLst/>
            <a:rect l="l" t="t" r="r" b="b"/>
            <a:pathLst>
              <a:path w="2127383" h="2127383">
                <a:moveTo>
                  <a:pt x="0" y="0"/>
                </a:moveTo>
                <a:lnTo>
                  <a:pt x="2127383" y="0"/>
                </a:lnTo>
                <a:lnTo>
                  <a:pt x="2127383" y="2127382"/>
                </a:lnTo>
                <a:lnTo>
                  <a:pt x="0" y="2127382"/>
                </a:lnTo>
                <a:lnTo>
                  <a:pt x="0" y="0"/>
                </a:lnTo>
                <a:close/>
              </a:path>
            </a:pathLst>
          </a:custGeom>
          <a:blipFill>
            <a:blip r:embed="rId8"/>
            <a:stretch>
              <a:fillRect/>
            </a:stretch>
          </a:blipFill>
        </p:spPr>
      </p:sp>
      <p:sp>
        <p:nvSpPr>
          <p:cNvPr id="10" name="TextBox 10"/>
          <p:cNvSpPr txBox="1"/>
          <p:nvPr/>
        </p:nvSpPr>
        <p:spPr>
          <a:xfrm>
            <a:off x="621928" y="899203"/>
            <a:ext cx="17361272" cy="1295226"/>
          </a:xfrm>
          <a:prstGeom prst="rect">
            <a:avLst/>
          </a:prstGeom>
        </p:spPr>
        <p:txBody>
          <a:bodyPr wrap="square" lIns="0" tIns="0" rIns="0" bIns="0" rtlCol="0" anchor="t">
            <a:spAutoFit/>
          </a:bodyPr>
          <a:lstStyle/>
          <a:p>
            <a:pPr algn="l">
              <a:lnSpc>
                <a:spcPts val="10080"/>
              </a:lnSpc>
            </a:pPr>
            <a:r>
              <a:rPr lang="en-US" sz="7200" dirty="0">
                <a:solidFill>
                  <a:srgbClr val="FFFFFF"/>
                </a:solidFill>
                <a:latin typeface="Inter Tight Heavy"/>
                <a:ea typeface="Inter Tight Heavy"/>
                <a:cs typeface="Inter Tight Heavy"/>
                <a:sym typeface="Inter Tight Heavy"/>
              </a:rPr>
              <a:t>Joint Select Committee on Nonprofits</a:t>
            </a:r>
          </a:p>
        </p:txBody>
      </p:sp>
      <p:sp>
        <p:nvSpPr>
          <p:cNvPr id="11" name="TextBox 11"/>
          <p:cNvSpPr txBox="1"/>
          <p:nvPr/>
        </p:nvSpPr>
        <p:spPr>
          <a:xfrm>
            <a:off x="7615861" y="4104889"/>
            <a:ext cx="10241439" cy="619126"/>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www.senate.ca.gov/media-archive</a:t>
            </a:r>
          </a:p>
        </p:txBody>
      </p:sp>
      <p:sp>
        <p:nvSpPr>
          <p:cNvPr id="12" name="TextBox 12"/>
          <p:cNvSpPr txBox="1"/>
          <p:nvPr/>
        </p:nvSpPr>
        <p:spPr>
          <a:xfrm>
            <a:off x="10000419" y="5788858"/>
            <a:ext cx="7585456" cy="619126"/>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scan to view this hearing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5559293" y="1399257"/>
            <a:ext cx="7169414" cy="1295226"/>
          </a:xfrm>
          <a:prstGeom prst="rect">
            <a:avLst/>
          </a:prstGeom>
        </p:spPr>
        <p:txBody>
          <a:bodyPr wrap="square" lIns="0" tIns="0" rIns="0" bIns="0" rtlCol="0" anchor="t">
            <a:spAutoFit/>
          </a:bodyPr>
          <a:lstStyle/>
          <a:p>
            <a:pPr algn="ctr">
              <a:lnSpc>
                <a:spcPts val="10080"/>
              </a:lnSpc>
            </a:pPr>
            <a:r>
              <a:rPr lang="en-US" sz="7200" dirty="0">
                <a:solidFill>
                  <a:srgbClr val="FFFFFF"/>
                </a:solidFill>
                <a:latin typeface="Inter Tight Heavy"/>
                <a:ea typeface="Inter Tight Heavy"/>
                <a:cs typeface="Inter Tight Heavy"/>
                <a:sym typeface="Inter Tight Heavy"/>
              </a:rPr>
              <a:t>Speaker Panel</a:t>
            </a:r>
          </a:p>
        </p:txBody>
      </p:sp>
      <p:sp>
        <p:nvSpPr>
          <p:cNvPr id="9" name="TextBox 9"/>
          <p:cNvSpPr txBox="1"/>
          <p:nvPr/>
        </p:nvSpPr>
        <p:spPr>
          <a:xfrm>
            <a:off x="7331758" y="4396998"/>
            <a:ext cx="9115584" cy="2980690"/>
          </a:xfrm>
          <a:prstGeom prst="rect">
            <a:avLst/>
          </a:prstGeom>
        </p:spPr>
        <p:txBody>
          <a:bodyPr lIns="0" tIns="0" rIns="0" bIns="0" rtlCol="0" anchor="t">
            <a:spAutoFit/>
          </a:bodyPr>
          <a:lstStyle/>
          <a:p>
            <a:pPr algn="just">
              <a:lnSpc>
                <a:spcPts val="4759"/>
              </a:lnSpc>
            </a:pPr>
            <a:r>
              <a:rPr lang="en-US" sz="3399">
                <a:solidFill>
                  <a:srgbClr val="FFFFFF"/>
                </a:solidFill>
                <a:latin typeface="Libre Baskerville"/>
                <a:ea typeface="Libre Baskerville"/>
                <a:cs typeface="Libre Baskerville"/>
                <a:sym typeface="Libre Baskerville"/>
              </a:rPr>
              <a:t>Housing Trust Fund Ventura County</a:t>
            </a:r>
          </a:p>
          <a:p>
            <a:pPr algn="just">
              <a:lnSpc>
                <a:spcPts val="4759"/>
              </a:lnSpc>
            </a:pPr>
            <a:r>
              <a:rPr lang="en-US" sz="3399">
                <a:solidFill>
                  <a:srgbClr val="FFFFFF"/>
                </a:solidFill>
                <a:latin typeface="Libre Baskerville"/>
                <a:ea typeface="Libre Baskerville"/>
                <a:cs typeface="Libre Baskerville"/>
                <a:sym typeface="Libre Baskerville"/>
              </a:rPr>
              <a:t>Interface Children &amp; Family Services</a:t>
            </a:r>
          </a:p>
          <a:p>
            <a:pPr algn="just">
              <a:lnSpc>
                <a:spcPts val="4759"/>
              </a:lnSpc>
            </a:pPr>
            <a:r>
              <a:rPr lang="en-US" sz="3399">
                <a:solidFill>
                  <a:srgbClr val="FFFFFF"/>
                </a:solidFill>
                <a:latin typeface="Libre Baskerville"/>
                <a:ea typeface="Libre Baskerville"/>
                <a:cs typeface="Libre Baskerville"/>
                <a:sym typeface="Libre Baskerville"/>
              </a:rPr>
              <a:t>CalNonprofits</a:t>
            </a:r>
          </a:p>
          <a:p>
            <a:pPr algn="just">
              <a:lnSpc>
                <a:spcPts val="4759"/>
              </a:lnSpc>
            </a:pPr>
            <a:r>
              <a:rPr lang="en-US" sz="3399">
                <a:solidFill>
                  <a:srgbClr val="FFFFFF"/>
                </a:solidFill>
                <a:latin typeface="Libre Baskerville"/>
                <a:ea typeface="Libre Baskerville"/>
                <a:cs typeface="Libre Baskerville"/>
                <a:sym typeface="Libre Baskerville"/>
              </a:rPr>
              <a:t>Women's Economic Ventures</a:t>
            </a:r>
          </a:p>
          <a:p>
            <a:pPr algn="just">
              <a:lnSpc>
                <a:spcPts val="4759"/>
              </a:lnSpc>
            </a:pPr>
            <a:r>
              <a:rPr lang="en-US" sz="3399">
                <a:solidFill>
                  <a:srgbClr val="FFFFFF"/>
                </a:solidFill>
                <a:latin typeface="Libre Baskerville"/>
                <a:ea typeface="Libre Baskerville"/>
                <a:cs typeface="Libre Baskerville"/>
                <a:sym typeface="Libre Baskerville"/>
              </a:rPr>
              <a:t>Ventura County Community Foundation</a:t>
            </a:r>
          </a:p>
        </p:txBody>
      </p:sp>
      <p:sp>
        <p:nvSpPr>
          <p:cNvPr id="10" name="TextBox 10"/>
          <p:cNvSpPr txBox="1"/>
          <p:nvPr/>
        </p:nvSpPr>
        <p:spPr>
          <a:xfrm>
            <a:off x="1665557" y="4396998"/>
            <a:ext cx="4919186" cy="2980690"/>
          </a:xfrm>
          <a:prstGeom prst="rect">
            <a:avLst/>
          </a:prstGeom>
        </p:spPr>
        <p:txBody>
          <a:bodyPr lIns="0" tIns="0" rIns="0" bIns="0" rtlCol="0" anchor="t">
            <a:spAutoFit/>
          </a:bodyPr>
          <a:lstStyle/>
          <a:p>
            <a:pPr algn="r">
              <a:lnSpc>
                <a:spcPts val="4759"/>
              </a:lnSpc>
            </a:pPr>
            <a:r>
              <a:rPr lang="en-US" sz="3399">
                <a:solidFill>
                  <a:srgbClr val="FFFFFF"/>
                </a:solidFill>
                <a:latin typeface="Libre Baskerville Bold"/>
                <a:ea typeface="Libre Baskerville Bold"/>
                <a:cs typeface="Libre Baskerville Bold"/>
                <a:sym typeface="Libre Baskerville Bold"/>
              </a:rPr>
              <a:t>Linda Braunshweiger</a:t>
            </a:r>
          </a:p>
          <a:p>
            <a:pPr algn="r">
              <a:lnSpc>
                <a:spcPts val="4759"/>
              </a:lnSpc>
            </a:pPr>
            <a:r>
              <a:rPr lang="en-US" sz="3399">
                <a:solidFill>
                  <a:srgbClr val="FFFFFF"/>
                </a:solidFill>
                <a:latin typeface="Libre Baskerville Bold"/>
                <a:ea typeface="Libre Baskerville Bold"/>
                <a:cs typeface="Libre Baskerville Bold"/>
                <a:sym typeface="Libre Baskerville Bold"/>
              </a:rPr>
              <a:t>Kelly Brown</a:t>
            </a:r>
          </a:p>
          <a:p>
            <a:pPr algn="r">
              <a:lnSpc>
                <a:spcPts val="4759"/>
              </a:lnSpc>
            </a:pPr>
            <a:r>
              <a:rPr lang="en-US" sz="3399">
                <a:solidFill>
                  <a:srgbClr val="FFFFFF"/>
                </a:solidFill>
                <a:latin typeface="Libre Baskerville Bold"/>
                <a:ea typeface="Libre Baskerville Bold"/>
                <a:cs typeface="Libre Baskerville Bold"/>
                <a:sym typeface="Libre Baskerville Bold"/>
              </a:rPr>
              <a:t>Geoff Green</a:t>
            </a:r>
          </a:p>
          <a:p>
            <a:pPr algn="r">
              <a:lnSpc>
                <a:spcPts val="4759"/>
              </a:lnSpc>
            </a:pPr>
            <a:r>
              <a:rPr lang="en-US" sz="3399">
                <a:solidFill>
                  <a:srgbClr val="FFFFFF"/>
                </a:solidFill>
                <a:latin typeface="Libre Baskerville Bold"/>
                <a:ea typeface="Libre Baskerville Bold"/>
                <a:cs typeface="Libre Baskerville Bold"/>
                <a:sym typeface="Libre Baskerville Bold"/>
              </a:rPr>
              <a:t>Nicki Parr</a:t>
            </a:r>
          </a:p>
          <a:p>
            <a:pPr algn="r">
              <a:lnSpc>
                <a:spcPts val="4759"/>
              </a:lnSpc>
            </a:pPr>
            <a:r>
              <a:rPr lang="en-US" sz="3399">
                <a:solidFill>
                  <a:srgbClr val="FFFFFF"/>
                </a:solidFill>
                <a:latin typeface="Libre Baskerville Bold"/>
                <a:ea typeface="Libre Baskerville Bold"/>
                <a:cs typeface="Libre Baskerville Bold"/>
                <a:sym typeface="Libre Baskerville Bold"/>
              </a:rPr>
              <a:t>Mike Silacci</a:t>
            </a:r>
          </a:p>
        </p:txBody>
      </p:sp>
      <p:sp>
        <p:nvSpPr>
          <p:cNvPr id="11" name="TextBox 11"/>
          <p:cNvSpPr txBox="1"/>
          <p:nvPr/>
        </p:nvSpPr>
        <p:spPr>
          <a:xfrm>
            <a:off x="4620101" y="3118270"/>
            <a:ext cx="9047798" cy="920115"/>
          </a:xfrm>
          <a:prstGeom prst="rect">
            <a:avLst/>
          </a:prstGeom>
        </p:spPr>
        <p:txBody>
          <a:bodyPr lIns="0" tIns="0" rIns="0" bIns="0" rtlCol="0" anchor="t">
            <a:spAutoFit/>
          </a:bodyPr>
          <a:lstStyle/>
          <a:p>
            <a:pPr algn="ctr">
              <a:lnSpc>
                <a:spcPts val="3599"/>
              </a:lnSpc>
            </a:pPr>
            <a:r>
              <a:rPr lang="en-US" sz="3599">
                <a:solidFill>
                  <a:srgbClr val="FFFFFF"/>
                </a:solidFill>
                <a:latin typeface="Libre Baskerville"/>
                <a:ea typeface="Libre Baskerville"/>
                <a:cs typeface="Libre Baskerville"/>
                <a:sym typeface="Libre Baskerville"/>
              </a:rPr>
              <a:t>Moderated by </a:t>
            </a:r>
            <a:r>
              <a:rPr lang="en-US" sz="3599">
                <a:solidFill>
                  <a:srgbClr val="FFFFFF"/>
                </a:solidFill>
                <a:latin typeface="Libre Baskerville Bold"/>
                <a:ea typeface="Libre Baskerville Bold"/>
                <a:cs typeface="Libre Baskerville Bold"/>
                <a:sym typeface="Libre Baskerville Bold"/>
              </a:rPr>
              <a:t>Dena Jenson</a:t>
            </a:r>
          </a:p>
          <a:p>
            <a:pPr algn="ctr">
              <a:lnSpc>
                <a:spcPts val="3599"/>
              </a:lnSpc>
            </a:pPr>
            <a:r>
              <a:rPr lang="en-US" sz="3599">
                <a:solidFill>
                  <a:srgbClr val="FFFFFF"/>
                </a:solidFill>
                <a:latin typeface="Libre Baskerville"/>
                <a:ea typeface="Libre Baskerville"/>
                <a:cs typeface="Libre Baskerville"/>
                <a:sym typeface="Libre Baskerville"/>
              </a:rPr>
              <a:t>CLU Center for Nonprofit Leadership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612848" y="503297"/>
            <a:ext cx="17673265" cy="6041607"/>
            <a:chOff x="328655" y="983377"/>
            <a:chExt cx="23564353" cy="8055476"/>
          </a:xfrm>
        </p:grpSpPr>
        <p:sp>
          <p:nvSpPr>
            <p:cNvPr id="3" name="Freeform 3"/>
            <p:cNvSpPr/>
            <p:nvPr/>
          </p:nvSpPr>
          <p:spPr>
            <a:xfrm rot="4429247" flipH="1">
              <a:off x="5249031" y="-3605291"/>
              <a:ext cx="4994552" cy="14835303"/>
            </a:xfrm>
            <a:custGeom>
              <a:avLst/>
              <a:gdLst/>
              <a:ahLst/>
              <a:cxnLst/>
              <a:rect l="l" t="t" r="r" b="b"/>
              <a:pathLst>
                <a:path w="4994552" h="14835303">
                  <a:moveTo>
                    <a:pt x="4994552" y="0"/>
                  </a:moveTo>
                  <a:lnTo>
                    <a:pt x="0" y="0"/>
                  </a:lnTo>
                  <a:lnTo>
                    <a:pt x="0" y="14835303"/>
                  </a:lnTo>
                  <a:lnTo>
                    <a:pt x="4994552" y="14835303"/>
                  </a:lnTo>
                  <a:lnTo>
                    <a:pt x="4994552" y="0"/>
                  </a:lnTo>
                  <a:close/>
                </a:path>
              </a:pathLst>
            </a:custGeom>
            <a:blipFill>
              <a:blip r:embed="rId2"/>
              <a:stretch>
                <a:fillRect/>
              </a:stretch>
            </a:blipFill>
          </p:spPr>
        </p:sp>
        <p:sp>
          <p:nvSpPr>
            <p:cNvPr id="4" name="TextBox 4"/>
            <p:cNvSpPr txBox="1"/>
            <p:nvPr/>
          </p:nvSpPr>
          <p:spPr>
            <a:xfrm>
              <a:off x="3063916" y="2354330"/>
              <a:ext cx="20829092" cy="6684523"/>
            </a:xfrm>
            <a:prstGeom prst="rect">
              <a:avLst/>
            </a:prstGeom>
          </p:spPr>
          <p:txBody>
            <a:bodyPr lIns="0" tIns="0" rIns="0" bIns="0" rtlCol="0" anchor="t">
              <a:spAutoFit/>
            </a:bodyPr>
            <a:lstStyle/>
            <a:p>
              <a:pPr algn="l">
                <a:lnSpc>
                  <a:spcPts val="18255"/>
                </a:lnSpc>
              </a:pPr>
              <a:r>
                <a:rPr lang="en-US" sz="21227">
                  <a:solidFill>
                    <a:srgbClr val="FFFFFF"/>
                  </a:solidFill>
                  <a:latin typeface="Inter Tight Heavy"/>
                  <a:ea typeface="Inter Tight Heavy"/>
                  <a:cs typeface="Inter Tight Heavy"/>
                  <a:sym typeface="Inter Tight Heavy"/>
                </a:rPr>
                <a:t>NON</a:t>
              </a:r>
            </a:p>
            <a:p>
              <a:pPr algn="l">
                <a:lnSpc>
                  <a:spcPts val="18255"/>
                </a:lnSpc>
              </a:pPr>
              <a:r>
                <a:rPr lang="en-US" sz="21227">
                  <a:solidFill>
                    <a:srgbClr val="FFFFFF"/>
                  </a:solidFill>
                  <a:latin typeface="Inter Tight Heavy"/>
                  <a:ea typeface="Inter Tight Heavy"/>
                  <a:cs typeface="Inter Tight Heavy"/>
                  <a:sym typeface="Inter Tight Heavy"/>
                </a:rPr>
                <a:t>TOWNHALL</a:t>
              </a:r>
            </a:p>
          </p:txBody>
        </p:sp>
        <p:sp>
          <p:nvSpPr>
            <p:cNvPr id="5" name="Freeform 5"/>
            <p:cNvSpPr/>
            <p:nvPr/>
          </p:nvSpPr>
          <p:spPr>
            <a:xfrm rot="4407522" flipH="1">
              <a:off x="6265394" y="717377"/>
              <a:ext cx="4994552" cy="5526551"/>
            </a:xfrm>
            <a:custGeom>
              <a:avLst/>
              <a:gdLst/>
              <a:ahLst/>
              <a:cxnLst/>
              <a:rect l="l" t="t" r="r" b="b"/>
              <a:pathLst>
                <a:path w="4994552" h="5526551">
                  <a:moveTo>
                    <a:pt x="4994551" y="0"/>
                  </a:moveTo>
                  <a:lnTo>
                    <a:pt x="0" y="0"/>
                  </a:lnTo>
                  <a:lnTo>
                    <a:pt x="0" y="5526551"/>
                  </a:lnTo>
                  <a:lnTo>
                    <a:pt x="4994551" y="5526551"/>
                  </a:lnTo>
                  <a:lnTo>
                    <a:pt x="4994551" y="0"/>
                  </a:lnTo>
                  <a:close/>
                </a:path>
              </a:pathLst>
            </a:custGeom>
            <a:blipFill>
              <a:blip r:embed="rId2"/>
              <a:stretch>
                <a:fillRect t="-67603" b="-100833"/>
              </a:stretch>
            </a:blipFill>
          </p:spPr>
        </p:sp>
        <p:sp>
          <p:nvSpPr>
            <p:cNvPr id="6" name="TextBox 6"/>
            <p:cNvSpPr txBox="1"/>
            <p:nvPr/>
          </p:nvSpPr>
          <p:spPr>
            <a:xfrm>
              <a:off x="10960502" y="2363855"/>
              <a:ext cx="12932506" cy="3667136"/>
            </a:xfrm>
            <a:prstGeom prst="rect">
              <a:avLst/>
            </a:prstGeom>
          </p:spPr>
          <p:txBody>
            <a:bodyPr lIns="0" tIns="0" rIns="0" bIns="0" rtlCol="0" anchor="t">
              <a:spAutoFit/>
            </a:bodyPr>
            <a:lstStyle/>
            <a:p>
              <a:pPr algn="ctr">
                <a:lnSpc>
                  <a:spcPts val="18553"/>
                </a:lnSpc>
              </a:pPr>
              <a:r>
                <a:rPr lang="en-US" sz="21573">
                  <a:solidFill>
                    <a:srgbClr val="FFFFFF"/>
                  </a:solidFill>
                  <a:latin typeface="Inter Tight Heavy"/>
                  <a:ea typeface="Inter Tight Heavy"/>
                  <a:cs typeface="Inter Tight Heavy"/>
                  <a:sym typeface="Inter Tight Heavy"/>
                </a:rPr>
                <a:t>PROFIT</a:t>
              </a:r>
            </a:p>
          </p:txBody>
        </p:sp>
      </p:grpSp>
      <p:grpSp>
        <p:nvGrpSpPr>
          <p:cNvPr id="7" name="Group 7"/>
          <p:cNvGrpSpPr/>
          <p:nvPr/>
        </p:nvGrpSpPr>
        <p:grpSpPr>
          <a:xfrm>
            <a:off x="2877880" y="9258300"/>
            <a:ext cx="12532239" cy="1028700"/>
            <a:chOff x="0" y="0"/>
            <a:chExt cx="16709652" cy="1371600"/>
          </a:xfrm>
        </p:grpSpPr>
        <p:sp>
          <p:nvSpPr>
            <p:cNvPr id="8" name="Freeform 8"/>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3"/>
              <a:stretch>
                <a:fillRect l="-50" r="-50"/>
              </a:stretch>
            </a:blipFill>
          </p:spPr>
        </p:sp>
        <p:sp>
          <p:nvSpPr>
            <p:cNvPr id="9" name="Freeform 9"/>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4"/>
              <a:stretch>
                <a:fillRect/>
              </a:stretch>
            </a:blipFill>
          </p:spPr>
        </p:sp>
        <p:sp>
          <p:nvSpPr>
            <p:cNvPr id="10" name="Freeform 10"/>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5"/>
              <a:stretch>
                <a:fillRect/>
              </a:stretch>
            </a:blipFill>
          </p:spPr>
        </p:sp>
        <p:sp>
          <p:nvSpPr>
            <p:cNvPr id="11" name="Freeform 11"/>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6"/>
              <a:stretch>
                <a:fillRect/>
              </a:stretch>
            </a:blipFill>
          </p:spPr>
        </p:sp>
        <p:sp>
          <p:nvSpPr>
            <p:cNvPr id="12" name="Freeform 12"/>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7"/>
              <a:stretch>
                <a:fillRect/>
              </a:stretch>
            </a:blipFill>
          </p:spPr>
        </p:sp>
      </p:grpSp>
      <p:sp>
        <p:nvSpPr>
          <p:cNvPr id="13" name="TextBox 13"/>
          <p:cNvSpPr txBox="1"/>
          <p:nvPr/>
        </p:nvSpPr>
        <p:spPr>
          <a:xfrm>
            <a:off x="6793944" y="6678254"/>
            <a:ext cx="4700111" cy="930275"/>
          </a:xfrm>
          <a:prstGeom prst="rect">
            <a:avLst/>
          </a:prstGeom>
        </p:spPr>
        <p:txBody>
          <a:bodyPr lIns="0" tIns="0" rIns="0" bIns="0" rtlCol="0" anchor="t">
            <a:spAutoFit/>
          </a:bodyPr>
          <a:lstStyle/>
          <a:p>
            <a:pPr algn="ctr">
              <a:lnSpc>
                <a:spcPts val="6999"/>
              </a:lnSpc>
            </a:pPr>
            <a:r>
              <a:rPr lang="en-US" sz="6999">
                <a:solidFill>
                  <a:srgbClr val="FFFFFF"/>
                </a:solidFill>
                <a:latin typeface="Libre Baskerville Italics"/>
                <a:ea typeface="Libre Baskerville Italics"/>
                <a:cs typeface="Libre Baskerville Italics"/>
                <a:sym typeface="Libre Baskerville Italics"/>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4379198" y="2922940"/>
            <a:ext cx="9529604" cy="1226820"/>
          </a:xfrm>
          <a:prstGeom prst="rect">
            <a:avLst/>
          </a:prstGeom>
        </p:spPr>
        <p:txBody>
          <a:bodyPr lIns="0" tIns="0" rIns="0" bIns="0" rtlCol="0" anchor="t">
            <a:spAutoFit/>
          </a:bodyPr>
          <a:lstStyle/>
          <a:p>
            <a:pPr algn="ctr">
              <a:lnSpc>
                <a:spcPts val="10080"/>
              </a:lnSpc>
            </a:pPr>
            <a:r>
              <a:rPr lang="en-US" sz="7200">
                <a:solidFill>
                  <a:srgbClr val="FFFFFF"/>
                </a:solidFill>
                <a:latin typeface="Libre Baskerville Italics"/>
                <a:ea typeface="Libre Baskerville Italics"/>
                <a:cs typeface="Libre Baskerville Italics"/>
                <a:sym typeface="Libre Baskerville Italics"/>
              </a:rPr>
              <a:t>Thank you to our host!</a:t>
            </a:r>
          </a:p>
        </p:txBody>
      </p:sp>
      <p:sp>
        <p:nvSpPr>
          <p:cNvPr id="9" name="Freeform 9"/>
          <p:cNvSpPr/>
          <p:nvPr/>
        </p:nvSpPr>
        <p:spPr>
          <a:xfrm>
            <a:off x="6402072" y="4738902"/>
            <a:ext cx="5483855" cy="1213348"/>
          </a:xfrm>
          <a:custGeom>
            <a:avLst/>
            <a:gdLst/>
            <a:ahLst/>
            <a:cxnLst/>
            <a:rect l="l" t="t" r="r" b="b"/>
            <a:pathLst>
              <a:path w="5483855" h="1213348">
                <a:moveTo>
                  <a:pt x="0" y="0"/>
                </a:moveTo>
                <a:lnTo>
                  <a:pt x="5483856" y="0"/>
                </a:lnTo>
                <a:lnTo>
                  <a:pt x="5483856" y="1213348"/>
                </a:lnTo>
                <a:lnTo>
                  <a:pt x="0" y="1213348"/>
                </a:lnTo>
                <a:lnTo>
                  <a:pt x="0" y="0"/>
                </a:lnTo>
                <a:close/>
              </a:path>
            </a:pathLst>
          </a:custGeom>
          <a:blipFill>
            <a:blip r:embed="rId7"/>
            <a:stretch>
              <a:fillRect/>
            </a:stretch>
          </a:blipFill>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1271650" y="4792297"/>
            <a:ext cx="5483855" cy="1213348"/>
          </a:xfrm>
          <a:custGeom>
            <a:avLst/>
            <a:gdLst/>
            <a:ahLst/>
            <a:cxnLst/>
            <a:rect l="l" t="t" r="r" b="b"/>
            <a:pathLst>
              <a:path w="5483855" h="1213348">
                <a:moveTo>
                  <a:pt x="0" y="0"/>
                </a:moveTo>
                <a:lnTo>
                  <a:pt x="5483855" y="0"/>
                </a:lnTo>
                <a:lnTo>
                  <a:pt x="5483855" y="1213347"/>
                </a:lnTo>
                <a:lnTo>
                  <a:pt x="0" y="1213347"/>
                </a:lnTo>
                <a:lnTo>
                  <a:pt x="0" y="0"/>
                </a:lnTo>
                <a:close/>
              </a:path>
            </a:pathLst>
          </a:custGeom>
          <a:blipFill>
            <a:blip r:embed="rId7"/>
            <a:stretch>
              <a:fillRect/>
            </a:stretch>
          </a:blipFill>
        </p:spPr>
      </p:sp>
      <p:sp>
        <p:nvSpPr>
          <p:cNvPr id="9" name="TextBox 9"/>
          <p:cNvSpPr txBox="1"/>
          <p:nvPr/>
        </p:nvSpPr>
        <p:spPr>
          <a:xfrm>
            <a:off x="3444081" y="2922940"/>
            <a:ext cx="11399838" cy="1226820"/>
          </a:xfrm>
          <a:prstGeom prst="rect">
            <a:avLst/>
          </a:prstGeom>
        </p:spPr>
        <p:txBody>
          <a:bodyPr lIns="0" tIns="0" rIns="0" bIns="0" rtlCol="0" anchor="t">
            <a:spAutoFit/>
          </a:bodyPr>
          <a:lstStyle/>
          <a:p>
            <a:pPr algn="ctr">
              <a:lnSpc>
                <a:spcPts val="10080"/>
              </a:lnSpc>
            </a:pPr>
            <a:r>
              <a:rPr lang="en-US" sz="7200">
                <a:solidFill>
                  <a:srgbClr val="FFFFFF"/>
                </a:solidFill>
                <a:latin typeface="Libre Baskerville Italics"/>
                <a:ea typeface="Libre Baskerville Italics"/>
                <a:cs typeface="Libre Baskerville Italics"/>
                <a:sym typeface="Libre Baskerville Italics"/>
              </a:rPr>
              <a:t>Thank you to our partners!</a:t>
            </a:r>
          </a:p>
        </p:txBody>
      </p:sp>
      <p:sp>
        <p:nvSpPr>
          <p:cNvPr id="10" name="Freeform 10"/>
          <p:cNvSpPr/>
          <p:nvPr/>
        </p:nvSpPr>
        <p:spPr>
          <a:xfrm>
            <a:off x="7745622" y="4826736"/>
            <a:ext cx="4623171" cy="1178909"/>
          </a:xfrm>
          <a:custGeom>
            <a:avLst/>
            <a:gdLst/>
            <a:ahLst/>
            <a:cxnLst/>
            <a:rect l="l" t="t" r="r" b="b"/>
            <a:pathLst>
              <a:path w="4623171" h="1178909">
                <a:moveTo>
                  <a:pt x="0" y="0"/>
                </a:moveTo>
                <a:lnTo>
                  <a:pt x="4623171" y="0"/>
                </a:lnTo>
                <a:lnTo>
                  <a:pt x="4623171" y="1178908"/>
                </a:lnTo>
                <a:lnTo>
                  <a:pt x="0" y="1178908"/>
                </a:lnTo>
                <a:lnTo>
                  <a:pt x="0" y="0"/>
                </a:lnTo>
                <a:close/>
              </a:path>
            </a:pathLst>
          </a:custGeom>
          <a:blipFill>
            <a:blip r:embed="rId5"/>
            <a:stretch>
              <a:fillRect/>
            </a:stretch>
          </a:blipFill>
        </p:spPr>
      </p:sp>
      <p:sp>
        <p:nvSpPr>
          <p:cNvPr id="11" name="Freeform 11"/>
          <p:cNvSpPr/>
          <p:nvPr/>
        </p:nvSpPr>
        <p:spPr>
          <a:xfrm>
            <a:off x="13359393" y="4798848"/>
            <a:ext cx="3656957" cy="1206796"/>
          </a:xfrm>
          <a:custGeom>
            <a:avLst/>
            <a:gdLst/>
            <a:ahLst/>
            <a:cxnLst/>
            <a:rect l="l" t="t" r="r" b="b"/>
            <a:pathLst>
              <a:path w="3656957" h="1206796">
                <a:moveTo>
                  <a:pt x="0" y="0"/>
                </a:moveTo>
                <a:lnTo>
                  <a:pt x="3656957" y="0"/>
                </a:lnTo>
                <a:lnTo>
                  <a:pt x="3656957" y="1206796"/>
                </a:lnTo>
                <a:lnTo>
                  <a:pt x="0" y="1206796"/>
                </a:lnTo>
                <a:lnTo>
                  <a:pt x="0" y="0"/>
                </a:lnTo>
                <a:close/>
              </a:path>
            </a:pathLst>
          </a:custGeom>
          <a:blipFill>
            <a:blip r:embed="rId4"/>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3863795" y="3131828"/>
            <a:ext cx="10560409" cy="5940230"/>
          </a:xfrm>
          <a:custGeom>
            <a:avLst/>
            <a:gdLst/>
            <a:ahLst/>
            <a:cxnLst/>
            <a:rect l="l" t="t" r="r" b="b"/>
            <a:pathLst>
              <a:path w="10560409" h="5940230">
                <a:moveTo>
                  <a:pt x="0" y="0"/>
                </a:moveTo>
                <a:lnTo>
                  <a:pt x="10560410" y="0"/>
                </a:lnTo>
                <a:lnTo>
                  <a:pt x="10560410" y="5940230"/>
                </a:lnTo>
                <a:lnTo>
                  <a:pt x="0" y="5940230"/>
                </a:lnTo>
                <a:lnTo>
                  <a:pt x="0" y="0"/>
                </a:lnTo>
                <a:close/>
              </a:path>
            </a:pathLst>
          </a:custGeom>
          <a:blipFill>
            <a:blip r:embed="rId7"/>
            <a:stretch>
              <a:fillRect l="-9837" t="-58521" r="-11256" b="-143527"/>
            </a:stretch>
          </a:blipFill>
        </p:spPr>
      </p:sp>
      <p:sp>
        <p:nvSpPr>
          <p:cNvPr id="9" name="TextBox 9"/>
          <p:cNvSpPr txBox="1"/>
          <p:nvPr/>
        </p:nvSpPr>
        <p:spPr>
          <a:xfrm>
            <a:off x="5144135" y="661491"/>
            <a:ext cx="7999730" cy="1190625"/>
          </a:xfrm>
          <a:prstGeom prst="rect">
            <a:avLst/>
          </a:prstGeom>
        </p:spPr>
        <p:txBody>
          <a:bodyPr lIns="0" tIns="0" rIns="0" bIns="0" rtlCol="0" anchor="t">
            <a:spAutoFit/>
          </a:bodyPr>
          <a:lstStyle/>
          <a:p>
            <a:pPr algn="ctr">
              <a:lnSpc>
                <a:spcPts val="4500"/>
              </a:lnSpc>
            </a:pPr>
            <a:r>
              <a:rPr lang="en-US" sz="5000">
                <a:solidFill>
                  <a:srgbClr val="FFFFFF"/>
                </a:solidFill>
                <a:latin typeface="Libre Baskerville Italics"/>
                <a:ea typeface="Libre Baskerville Italics"/>
                <a:cs typeface="Libre Baskerville Italics"/>
                <a:sym typeface="Libre Baskerville Italics"/>
              </a:rPr>
              <a:t>38th Assembly District's</a:t>
            </a:r>
          </a:p>
          <a:p>
            <a:pPr algn="ctr">
              <a:lnSpc>
                <a:spcPts val="4500"/>
              </a:lnSpc>
            </a:pPr>
            <a:r>
              <a:rPr lang="en-US" sz="5000">
                <a:solidFill>
                  <a:srgbClr val="FFFFFF"/>
                </a:solidFill>
                <a:latin typeface="Libre Baskerville Italics"/>
                <a:ea typeface="Libre Baskerville Italics"/>
                <a:cs typeface="Libre Baskerville Italics"/>
                <a:sym typeface="Libre Baskerville Italics"/>
              </a:rPr>
              <a:t>2024 Nonprofit of the Year</a:t>
            </a:r>
          </a:p>
        </p:txBody>
      </p:sp>
      <p:sp>
        <p:nvSpPr>
          <p:cNvPr id="10" name="TextBox 10"/>
          <p:cNvSpPr txBox="1"/>
          <p:nvPr/>
        </p:nvSpPr>
        <p:spPr>
          <a:xfrm>
            <a:off x="676910" y="1718766"/>
            <a:ext cx="16934180" cy="1173911"/>
          </a:xfrm>
          <a:prstGeom prst="rect">
            <a:avLst/>
          </a:prstGeom>
        </p:spPr>
        <p:txBody>
          <a:bodyPr lIns="0" tIns="0" rIns="0" bIns="0" rtlCol="0" anchor="t">
            <a:spAutoFit/>
          </a:bodyPr>
          <a:lstStyle/>
          <a:p>
            <a:pPr algn="ctr">
              <a:lnSpc>
                <a:spcPts val="10080"/>
              </a:lnSpc>
            </a:pPr>
            <a:r>
              <a:rPr lang="en-US" sz="6600" dirty="0">
                <a:solidFill>
                  <a:srgbClr val="FFFFFF"/>
                </a:solidFill>
                <a:latin typeface="Inter Tight Heavy"/>
                <a:ea typeface="Inter Tight Heavy"/>
                <a:cs typeface="Inter Tight Heavy"/>
                <a:sym typeface="Inter Tight Heavy"/>
              </a:rPr>
              <a:t>Housing Trust Fund of Ventura County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5144135" y="661491"/>
            <a:ext cx="7999730" cy="1190625"/>
          </a:xfrm>
          <a:prstGeom prst="rect">
            <a:avLst/>
          </a:prstGeom>
        </p:spPr>
        <p:txBody>
          <a:bodyPr lIns="0" tIns="0" rIns="0" bIns="0" rtlCol="0" anchor="t">
            <a:spAutoFit/>
          </a:bodyPr>
          <a:lstStyle/>
          <a:p>
            <a:pPr algn="ctr">
              <a:lnSpc>
                <a:spcPts val="4500"/>
              </a:lnSpc>
            </a:pPr>
            <a:r>
              <a:rPr lang="en-US" sz="5000">
                <a:solidFill>
                  <a:srgbClr val="FFFFFF"/>
                </a:solidFill>
                <a:latin typeface="Libre Baskerville Italics"/>
                <a:ea typeface="Libre Baskerville Italics"/>
                <a:cs typeface="Libre Baskerville Italics"/>
                <a:sym typeface="Libre Baskerville Italics"/>
              </a:rPr>
              <a:t>19th Senate District's</a:t>
            </a:r>
          </a:p>
          <a:p>
            <a:pPr algn="ctr">
              <a:lnSpc>
                <a:spcPts val="4500"/>
              </a:lnSpc>
            </a:pPr>
            <a:r>
              <a:rPr lang="en-US" sz="5000">
                <a:solidFill>
                  <a:srgbClr val="FFFFFF"/>
                </a:solidFill>
                <a:latin typeface="Libre Baskerville Italics"/>
                <a:ea typeface="Libre Baskerville Italics"/>
                <a:cs typeface="Libre Baskerville Italics"/>
                <a:sym typeface="Libre Baskerville Italics"/>
              </a:rPr>
              <a:t>2024 Nonprofit of the Year</a:t>
            </a:r>
          </a:p>
        </p:txBody>
      </p:sp>
      <p:sp>
        <p:nvSpPr>
          <p:cNvPr id="9" name="TextBox 9"/>
          <p:cNvSpPr txBox="1"/>
          <p:nvPr/>
        </p:nvSpPr>
        <p:spPr>
          <a:xfrm>
            <a:off x="911380" y="1743481"/>
            <a:ext cx="15646955" cy="1295226"/>
          </a:xfrm>
          <a:prstGeom prst="rect">
            <a:avLst/>
          </a:prstGeom>
        </p:spPr>
        <p:txBody>
          <a:bodyPr wrap="square" lIns="0" tIns="0" rIns="0" bIns="0" rtlCol="0" anchor="t">
            <a:spAutoFit/>
          </a:bodyPr>
          <a:lstStyle/>
          <a:p>
            <a:pPr algn="ctr">
              <a:lnSpc>
                <a:spcPts val="10080"/>
              </a:lnSpc>
            </a:pPr>
            <a:r>
              <a:rPr lang="en-US" sz="7200" dirty="0">
                <a:solidFill>
                  <a:srgbClr val="FFFFFF"/>
                </a:solidFill>
                <a:latin typeface="Inter Tight Heavy"/>
                <a:ea typeface="Inter Tight Heavy"/>
                <a:cs typeface="Inter Tight Heavy"/>
                <a:sym typeface="Inter Tight Heavy"/>
              </a:rPr>
              <a:t>Women's </a:t>
            </a:r>
            <a:r>
              <a:rPr lang="en-US" sz="7200" dirty="0" smtClean="0">
                <a:solidFill>
                  <a:srgbClr val="FFFFFF"/>
                </a:solidFill>
                <a:latin typeface="Inter Tight Heavy"/>
                <a:ea typeface="Inter Tight Heavy"/>
                <a:cs typeface="Inter Tight Heavy"/>
                <a:sym typeface="Inter Tight Heavy"/>
              </a:rPr>
              <a:t>Economic </a:t>
            </a:r>
            <a:r>
              <a:rPr lang="en-US" sz="7200" dirty="0">
                <a:solidFill>
                  <a:srgbClr val="FFFFFF"/>
                </a:solidFill>
                <a:latin typeface="Inter Tight Heavy"/>
                <a:ea typeface="Inter Tight Heavy"/>
                <a:cs typeface="Inter Tight Heavy"/>
                <a:sym typeface="Inter Tight Heavy"/>
              </a:rPr>
              <a:t>Ventures</a:t>
            </a:r>
          </a:p>
        </p:txBody>
      </p:sp>
      <p:sp>
        <p:nvSpPr>
          <p:cNvPr id="10" name="Freeform 10"/>
          <p:cNvSpPr/>
          <p:nvPr/>
        </p:nvSpPr>
        <p:spPr>
          <a:xfrm>
            <a:off x="3863795" y="3131828"/>
            <a:ext cx="10560409" cy="5940230"/>
          </a:xfrm>
          <a:custGeom>
            <a:avLst/>
            <a:gdLst/>
            <a:ahLst/>
            <a:cxnLst/>
            <a:rect l="l" t="t" r="r" b="b"/>
            <a:pathLst>
              <a:path w="10560409" h="5940230">
                <a:moveTo>
                  <a:pt x="0" y="0"/>
                </a:moveTo>
                <a:lnTo>
                  <a:pt x="10560410" y="0"/>
                </a:lnTo>
                <a:lnTo>
                  <a:pt x="10560410" y="5940230"/>
                </a:lnTo>
                <a:lnTo>
                  <a:pt x="0" y="5940230"/>
                </a:lnTo>
                <a:lnTo>
                  <a:pt x="0" y="0"/>
                </a:lnTo>
                <a:close/>
              </a:path>
            </a:pathLst>
          </a:custGeom>
          <a:blipFill>
            <a:blip r:embed="rId7"/>
            <a:stretch>
              <a:fillRect l="-8708" t="-13903" r="-2419" b="-38756"/>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Freeform 8"/>
          <p:cNvSpPr/>
          <p:nvPr/>
        </p:nvSpPr>
        <p:spPr>
          <a:xfrm>
            <a:off x="7405689" y="3405189"/>
            <a:ext cx="3476622" cy="3476622"/>
          </a:xfrm>
          <a:custGeom>
            <a:avLst/>
            <a:gdLst/>
            <a:ahLst/>
            <a:cxnLst/>
            <a:rect l="l" t="t" r="r" b="b"/>
            <a:pathLst>
              <a:path w="3476622" h="3476622">
                <a:moveTo>
                  <a:pt x="0" y="0"/>
                </a:moveTo>
                <a:lnTo>
                  <a:pt x="3476622" y="0"/>
                </a:lnTo>
                <a:lnTo>
                  <a:pt x="3476622" y="3476622"/>
                </a:lnTo>
                <a:lnTo>
                  <a:pt x="0" y="3476622"/>
                </a:lnTo>
                <a:lnTo>
                  <a:pt x="0" y="0"/>
                </a:lnTo>
                <a:close/>
              </a:path>
            </a:pathLst>
          </a:custGeom>
          <a:blipFill>
            <a:blip r:embed="rId7"/>
            <a:stretch>
              <a:fillRect/>
            </a:stretch>
          </a:blipFill>
        </p:spPr>
      </p:sp>
      <p:sp>
        <p:nvSpPr>
          <p:cNvPr id="9" name="TextBox 9"/>
          <p:cNvSpPr txBox="1"/>
          <p:nvPr/>
        </p:nvSpPr>
        <p:spPr>
          <a:xfrm>
            <a:off x="1888966" y="1238250"/>
            <a:ext cx="14510068" cy="1703070"/>
          </a:xfrm>
          <a:prstGeom prst="rect">
            <a:avLst/>
          </a:prstGeom>
        </p:spPr>
        <p:txBody>
          <a:bodyPr lIns="0" tIns="0" rIns="0" bIns="0" rtlCol="0" anchor="t">
            <a:spAutoFit/>
          </a:bodyPr>
          <a:lstStyle/>
          <a:p>
            <a:pPr algn="ctr">
              <a:lnSpc>
                <a:spcPts val="6480"/>
              </a:lnSpc>
            </a:pPr>
            <a:r>
              <a:rPr lang="en-US" sz="7200">
                <a:solidFill>
                  <a:srgbClr val="FFFFFF"/>
                </a:solidFill>
                <a:latin typeface="Inter Tight Heavy"/>
                <a:ea typeface="Inter Tight Heavy"/>
                <a:cs typeface="Inter Tight Heavy"/>
                <a:sym typeface="Inter Tight Heavy"/>
              </a:rPr>
              <a:t>Update from </a:t>
            </a:r>
          </a:p>
          <a:p>
            <a:pPr algn="ctr">
              <a:lnSpc>
                <a:spcPts val="6480"/>
              </a:lnSpc>
            </a:pPr>
            <a:r>
              <a:rPr lang="en-US" sz="7200">
                <a:solidFill>
                  <a:srgbClr val="FFFFFF"/>
                </a:solidFill>
                <a:latin typeface="Inter Tight Heavy"/>
                <a:ea typeface="Inter Tight Heavy"/>
                <a:cs typeface="Inter Tight Heavy"/>
                <a:sym typeface="Inter Tight Heavy"/>
              </a:rPr>
              <a:t>Assemblymember Steve Bennett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0532269" cy="1226820"/>
          </a:xfrm>
          <a:prstGeom prst="rect">
            <a:avLst/>
          </a:prstGeom>
        </p:spPr>
        <p:txBody>
          <a:bodyPr lIns="0" tIns="0" rIns="0" bIns="0" rtlCol="0" anchor="t">
            <a:spAutoFit/>
          </a:bodyPr>
          <a:lstStyle/>
          <a:p>
            <a:pPr algn="ctr">
              <a:lnSpc>
                <a:spcPts val="10080"/>
              </a:lnSpc>
            </a:pPr>
            <a:r>
              <a:rPr lang="en-US" sz="7200">
                <a:solidFill>
                  <a:srgbClr val="FFFFFF"/>
                </a:solidFill>
                <a:latin typeface="Inter Tight Heavy"/>
                <a:ea typeface="Inter Tight Heavy"/>
                <a:cs typeface="Inter Tight Heavy"/>
                <a:sym typeface="Inter Tight Heavy"/>
              </a:rPr>
              <a:t>AB 590 (Hart, 2023-24)</a:t>
            </a:r>
          </a:p>
        </p:txBody>
      </p:sp>
      <p:sp>
        <p:nvSpPr>
          <p:cNvPr id="9" name="TextBox 9"/>
          <p:cNvSpPr txBox="1"/>
          <p:nvPr/>
        </p:nvSpPr>
        <p:spPr>
          <a:xfrm>
            <a:off x="1028700" y="2265045"/>
            <a:ext cx="16230600" cy="4700588"/>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State-funded assistance grants and contracts: advance payments </a:t>
            </a:r>
          </a:p>
          <a:p>
            <a:pPr algn="l">
              <a:lnSpc>
                <a:spcPts val="2249"/>
              </a:lnSpc>
            </a:pPr>
            <a:endParaRPr lang="en-US" sz="5000">
              <a:solidFill>
                <a:srgbClr val="FFFFFF"/>
              </a:solidFill>
              <a:latin typeface="Libre Baskerville Italics"/>
              <a:ea typeface="Libre Baskerville Italics"/>
              <a:cs typeface="Libre Baskerville Italics"/>
              <a:sym typeface="Libre Baskerville Italics"/>
            </a:endParaRP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Signed by Governor, 2023</a:t>
            </a: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Authorizes state agencies to provide nonprofits up to 25% of contracted funds up front</a:t>
            </a: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Prioritizes nonprofits serving vulnerable communities or those with modest reserves</a:t>
            </a:r>
          </a:p>
          <a:p>
            <a:pPr algn="l">
              <a:lnSpc>
                <a:spcPts val="4500"/>
              </a:lnSpc>
            </a:pPr>
            <a:endParaRPr lang="en-US" sz="3999">
              <a:solidFill>
                <a:srgbClr val="FFFFFF"/>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1944667" cy="1226820"/>
          </a:xfrm>
          <a:prstGeom prst="rect">
            <a:avLst/>
          </a:prstGeom>
        </p:spPr>
        <p:txBody>
          <a:bodyPr lIns="0" tIns="0" rIns="0" bIns="0" rtlCol="0" anchor="t">
            <a:spAutoFit/>
          </a:bodyPr>
          <a:lstStyle/>
          <a:p>
            <a:pPr algn="l">
              <a:lnSpc>
                <a:spcPts val="10080"/>
              </a:lnSpc>
            </a:pPr>
            <a:r>
              <a:rPr lang="en-US" sz="7200">
                <a:solidFill>
                  <a:srgbClr val="FFFFFF"/>
                </a:solidFill>
                <a:latin typeface="Inter Tight Heavy"/>
                <a:ea typeface="Inter Tight Heavy"/>
                <a:cs typeface="Inter Tight Heavy"/>
                <a:sym typeface="Inter Tight Heavy"/>
              </a:rPr>
              <a:t>AB 1185 (Gabriel, 2023-24)</a:t>
            </a:r>
          </a:p>
        </p:txBody>
      </p:sp>
      <p:sp>
        <p:nvSpPr>
          <p:cNvPr id="9" name="TextBox 9"/>
          <p:cNvSpPr txBox="1"/>
          <p:nvPr/>
        </p:nvSpPr>
        <p:spPr>
          <a:xfrm>
            <a:off x="1028700" y="2265045"/>
            <a:ext cx="16230600" cy="5243513"/>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California State Nonprofit Security Grant Program.</a:t>
            </a:r>
          </a:p>
          <a:p>
            <a:pPr algn="l">
              <a:lnSpc>
                <a:spcPts val="2249"/>
              </a:lnSpc>
            </a:pPr>
            <a:endParaRPr lang="en-US" sz="5000">
              <a:solidFill>
                <a:srgbClr val="FFFFFF"/>
              </a:solidFill>
              <a:latin typeface="Libre Baskerville Italics"/>
              <a:ea typeface="Libre Baskerville Italics"/>
              <a:cs typeface="Libre Baskerville Italics"/>
              <a:sym typeface="Libre Baskerville Italics"/>
            </a:endParaRPr>
          </a:p>
          <a:p>
            <a:pPr marL="863603" lvl="1" indent="-431801" algn="l">
              <a:lnSpc>
                <a:spcPts val="4200"/>
              </a:lnSpc>
              <a:buFont typeface="Arial"/>
              <a:buChar char="•"/>
            </a:pPr>
            <a:r>
              <a:rPr lang="en-US" sz="4000">
                <a:solidFill>
                  <a:srgbClr val="FFFFFF"/>
                </a:solidFill>
                <a:latin typeface="Libre Baskerville"/>
                <a:ea typeface="Libre Baskerville"/>
                <a:cs typeface="Libre Baskerville"/>
                <a:sym typeface="Libre Baskerville"/>
              </a:rPr>
              <a:t>This bill expands eligibility for the California State Nonprofit Security Grant Program (CSNSGP)</a:t>
            </a:r>
          </a:p>
          <a:p>
            <a:pPr marL="863603" lvl="1" indent="-431801" algn="l">
              <a:lnSpc>
                <a:spcPts val="4200"/>
              </a:lnSpc>
              <a:buFont typeface="Arial"/>
              <a:buChar char="•"/>
            </a:pPr>
            <a:r>
              <a:rPr lang="en-US" sz="4000">
                <a:solidFill>
                  <a:srgbClr val="FFFFFF"/>
                </a:solidFill>
                <a:latin typeface="Libre Baskerville"/>
                <a:ea typeface="Libre Baskerville"/>
                <a:cs typeface="Libre Baskerville"/>
                <a:sym typeface="Libre Baskerville"/>
              </a:rPr>
              <a:t>Signed by Governor, 2023</a:t>
            </a:r>
          </a:p>
          <a:p>
            <a:pPr marL="863603" lvl="1" indent="-431801" algn="l">
              <a:lnSpc>
                <a:spcPts val="4200"/>
              </a:lnSpc>
              <a:buFont typeface="Arial"/>
              <a:buChar char="•"/>
            </a:pPr>
            <a:r>
              <a:rPr lang="en-US" sz="4000">
                <a:solidFill>
                  <a:srgbClr val="FFFFFF"/>
                </a:solidFill>
                <a:latin typeface="Libre Baskerville"/>
                <a:ea typeface="Libre Baskerville"/>
                <a:cs typeface="Libre Baskerville"/>
                <a:sym typeface="Libre Baskerville"/>
              </a:rPr>
              <a:t>Provides funding support for physical security enhancements to nonprofit organization that are at high risk of violent attacks and hate crimes due to their ideology, beliefs or mission. </a:t>
            </a:r>
          </a:p>
          <a:p>
            <a:pPr algn="l">
              <a:lnSpc>
                <a:spcPts val="4500"/>
              </a:lnSpc>
            </a:pPr>
            <a:endParaRPr lang="en-US" sz="4000">
              <a:solidFill>
                <a:srgbClr val="FFFFFF"/>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355C4"/>
        </a:solidFill>
        <a:effectLst/>
      </p:bgPr>
    </p:bg>
    <p:spTree>
      <p:nvGrpSpPr>
        <p:cNvPr id="1" name=""/>
        <p:cNvGrpSpPr/>
        <p:nvPr/>
      </p:nvGrpSpPr>
      <p:grpSpPr>
        <a:xfrm>
          <a:off x="0" y="0"/>
          <a:ext cx="0" cy="0"/>
          <a:chOff x="0" y="0"/>
          <a:chExt cx="0" cy="0"/>
        </a:xfrm>
      </p:grpSpPr>
      <p:grpSp>
        <p:nvGrpSpPr>
          <p:cNvPr id="2" name="Group 2"/>
          <p:cNvGrpSpPr/>
          <p:nvPr/>
        </p:nvGrpSpPr>
        <p:grpSpPr>
          <a:xfrm>
            <a:off x="2877880" y="9258300"/>
            <a:ext cx="12532239" cy="1028700"/>
            <a:chOff x="0" y="0"/>
            <a:chExt cx="16709652" cy="1371600"/>
          </a:xfrm>
        </p:grpSpPr>
        <p:sp>
          <p:nvSpPr>
            <p:cNvPr id="3" name="Freeform 3"/>
            <p:cNvSpPr/>
            <p:nvPr/>
          </p:nvSpPr>
          <p:spPr>
            <a:xfrm>
              <a:off x="6163384" y="0"/>
              <a:ext cx="3291840" cy="1371600"/>
            </a:xfrm>
            <a:custGeom>
              <a:avLst/>
              <a:gdLst/>
              <a:ahLst/>
              <a:cxnLst/>
              <a:rect l="l" t="t" r="r" b="b"/>
              <a:pathLst>
                <a:path w="3291840" h="1371600">
                  <a:moveTo>
                    <a:pt x="0" y="0"/>
                  </a:moveTo>
                  <a:lnTo>
                    <a:pt x="3291840" y="0"/>
                  </a:lnTo>
                  <a:lnTo>
                    <a:pt x="3291840" y="1371600"/>
                  </a:lnTo>
                  <a:lnTo>
                    <a:pt x="0" y="1371600"/>
                  </a:lnTo>
                  <a:lnTo>
                    <a:pt x="0" y="0"/>
                  </a:lnTo>
                  <a:close/>
                </a:path>
              </a:pathLst>
            </a:custGeom>
            <a:blipFill>
              <a:blip r:embed="rId2"/>
              <a:stretch>
                <a:fillRect l="-50" r="-50"/>
              </a:stretch>
            </a:blipFill>
          </p:spPr>
        </p:sp>
        <p:sp>
          <p:nvSpPr>
            <p:cNvPr id="4" name="Freeform 4"/>
            <p:cNvSpPr/>
            <p:nvPr/>
          </p:nvSpPr>
          <p:spPr>
            <a:xfrm>
              <a:off x="9836858" y="354718"/>
              <a:ext cx="3895077" cy="662163"/>
            </a:xfrm>
            <a:custGeom>
              <a:avLst/>
              <a:gdLst/>
              <a:ahLst/>
              <a:cxnLst/>
              <a:rect l="l" t="t" r="r" b="b"/>
              <a:pathLst>
                <a:path w="3895077" h="662163">
                  <a:moveTo>
                    <a:pt x="0" y="0"/>
                  </a:moveTo>
                  <a:lnTo>
                    <a:pt x="3895077" y="0"/>
                  </a:lnTo>
                  <a:lnTo>
                    <a:pt x="3895077" y="662164"/>
                  </a:lnTo>
                  <a:lnTo>
                    <a:pt x="0" y="662164"/>
                  </a:lnTo>
                  <a:lnTo>
                    <a:pt x="0" y="0"/>
                  </a:lnTo>
                  <a:close/>
                </a:path>
              </a:pathLst>
            </a:custGeom>
            <a:blipFill>
              <a:blip r:embed="rId3"/>
              <a:stretch>
                <a:fillRect/>
              </a:stretch>
            </a:blipFill>
          </p:spPr>
        </p:sp>
        <p:sp>
          <p:nvSpPr>
            <p:cNvPr id="5" name="Freeform 5"/>
            <p:cNvSpPr/>
            <p:nvPr/>
          </p:nvSpPr>
          <p:spPr>
            <a:xfrm>
              <a:off x="3614434" y="301458"/>
              <a:ext cx="2167950" cy="715424"/>
            </a:xfrm>
            <a:custGeom>
              <a:avLst/>
              <a:gdLst/>
              <a:ahLst/>
              <a:cxnLst/>
              <a:rect l="l" t="t" r="r" b="b"/>
              <a:pathLst>
                <a:path w="2167950" h="715424">
                  <a:moveTo>
                    <a:pt x="0" y="0"/>
                  </a:moveTo>
                  <a:lnTo>
                    <a:pt x="2167950" y="0"/>
                  </a:lnTo>
                  <a:lnTo>
                    <a:pt x="2167950" y="715424"/>
                  </a:lnTo>
                  <a:lnTo>
                    <a:pt x="0" y="715424"/>
                  </a:lnTo>
                  <a:lnTo>
                    <a:pt x="0" y="0"/>
                  </a:lnTo>
                  <a:close/>
                </a:path>
              </a:pathLst>
            </a:custGeom>
            <a:blipFill>
              <a:blip r:embed="rId4"/>
              <a:stretch>
                <a:fillRect/>
              </a:stretch>
            </a:blipFill>
          </p:spPr>
        </p:sp>
        <p:sp>
          <p:nvSpPr>
            <p:cNvPr id="6" name="Freeform 6"/>
            <p:cNvSpPr/>
            <p:nvPr/>
          </p:nvSpPr>
          <p:spPr>
            <a:xfrm>
              <a:off x="14112935" y="354718"/>
              <a:ext cx="2596718" cy="662163"/>
            </a:xfrm>
            <a:custGeom>
              <a:avLst/>
              <a:gdLst/>
              <a:ahLst/>
              <a:cxnLst/>
              <a:rect l="l" t="t" r="r" b="b"/>
              <a:pathLst>
                <a:path w="2596718" h="662163">
                  <a:moveTo>
                    <a:pt x="0" y="0"/>
                  </a:moveTo>
                  <a:lnTo>
                    <a:pt x="2596717" y="0"/>
                  </a:lnTo>
                  <a:lnTo>
                    <a:pt x="2596717" y="662164"/>
                  </a:lnTo>
                  <a:lnTo>
                    <a:pt x="0" y="662164"/>
                  </a:lnTo>
                  <a:lnTo>
                    <a:pt x="0" y="0"/>
                  </a:lnTo>
                  <a:close/>
                </a:path>
              </a:pathLst>
            </a:custGeom>
            <a:blipFill>
              <a:blip r:embed="rId5"/>
              <a:stretch>
                <a:fillRect/>
              </a:stretch>
            </a:blipFill>
          </p:spPr>
        </p:sp>
        <p:sp>
          <p:nvSpPr>
            <p:cNvPr id="7" name="Freeform 7"/>
            <p:cNvSpPr/>
            <p:nvPr/>
          </p:nvSpPr>
          <p:spPr>
            <a:xfrm>
              <a:off x="0" y="328088"/>
              <a:ext cx="3233434" cy="715424"/>
            </a:xfrm>
            <a:custGeom>
              <a:avLst/>
              <a:gdLst/>
              <a:ahLst/>
              <a:cxnLst/>
              <a:rect l="l" t="t" r="r" b="b"/>
              <a:pathLst>
                <a:path w="3233434" h="715424">
                  <a:moveTo>
                    <a:pt x="0" y="0"/>
                  </a:moveTo>
                  <a:lnTo>
                    <a:pt x="3233434" y="0"/>
                  </a:lnTo>
                  <a:lnTo>
                    <a:pt x="3233434" y="715424"/>
                  </a:lnTo>
                  <a:lnTo>
                    <a:pt x="0" y="715424"/>
                  </a:lnTo>
                  <a:lnTo>
                    <a:pt x="0" y="0"/>
                  </a:lnTo>
                  <a:close/>
                </a:path>
              </a:pathLst>
            </a:custGeom>
            <a:blipFill>
              <a:blip r:embed="rId6"/>
              <a:stretch>
                <a:fillRect/>
              </a:stretch>
            </a:blipFill>
          </p:spPr>
        </p:sp>
      </p:grpSp>
      <p:sp>
        <p:nvSpPr>
          <p:cNvPr id="8" name="TextBox 8"/>
          <p:cNvSpPr txBox="1"/>
          <p:nvPr/>
        </p:nvSpPr>
        <p:spPr>
          <a:xfrm>
            <a:off x="1028700" y="895350"/>
            <a:ext cx="15415260" cy="1226820"/>
          </a:xfrm>
          <a:prstGeom prst="rect">
            <a:avLst/>
          </a:prstGeom>
        </p:spPr>
        <p:txBody>
          <a:bodyPr lIns="0" tIns="0" rIns="0" bIns="0" rtlCol="0" anchor="t">
            <a:spAutoFit/>
          </a:bodyPr>
          <a:lstStyle/>
          <a:p>
            <a:pPr algn="l">
              <a:lnSpc>
                <a:spcPts val="10080"/>
              </a:lnSpc>
            </a:pPr>
            <a:r>
              <a:rPr lang="en-US" sz="7200">
                <a:solidFill>
                  <a:srgbClr val="FFFFFF"/>
                </a:solidFill>
                <a:latin typeface="Inter Tight Heavy"/>
                <a:ea typeface="Inter Tight Heavy"/>
                <a:cs typeface="Inter Tight Heavy"/>
                <a:sym typeface="Inter Tight Heavy"/>
              </a:rPr>
              <a:t>AB 2322 (Hart &amp; Bennett, 2023-24)</a:t>
            </a:r>
          </a:p>
        </p:txBody>
      </p:sp>
      <p:sp>
        <p:nvSpPr>
          <p:cNvPr id="9" name="TextBox 9"/>
          <p:cNvSpPr txBox="1"/>
          <p:nvPr/>
        </p:nvSpPr>
        <p:spPr>
          <a:xfrm>
            <a:off x="1028700" y="2265045"/>
            <a:ext cx="16230600" cy="5919788"/>
          </a:xfrm>
          <a:prstGeom prst="rect">
            <a:avLst/>
          </a:prstGeom>
        </p:spPr>
        <p:txBody>
          <a:bodyPr lIns="0" tIns="0" rIns="0" bIns="0" rtlCol="0" anchor="t">
            <a:spAutoFit/>
          </a:bodyPr>
          <a:lstStyle/>
          <a:p>
            <a:pPr algn="l">
              <a:lnSpc>
                <a:spcPts val="4500"/>
              </a:lnSpc>
            </a:pPr>
            <a:r>
              <a:rPr lang="en-US" sz="5000">
                <a:solidFill>
                  <a:srgbClr val="FFFFFF"/>
                </a:solidFill>
                <a:latin typeface="Libre Baskerville Italics"/>
                <a:ea typeface="Libre Baskerville Italics"/>
                <a:cs typeface="Libre Baskerville Italics"/>
                <a:sym typeface="Libre Baskerville Italics"/>
              </a:rPr>
              <a:t>Grant programs: administration.</a:t>
            </a:r>
          </a:p>
          <a:p>
            <a:pPr algn="l">
              <a:lnSpc>
                <a:spcPts val="3960"/>
              </a:lnSpc>
            </a:pPr>
            <a:endParaRPr lang="en-US" sz="5000">
              <a:solidFill>
                <a:srgbClr val="FFFFFF"/>
              </a:solidFill>
              <a:latin typeface="Libre Baskerville Italics"/>
              <a:ea typeface="Libre Baskerville Italics"/>
              <a:cs typeface="Libre Baskerville Italics"/>
              <a:sym typeface="Libre Baskerville Italics"/>
            </a:endParaRP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This bill simplifies grant application process for seeking small awards of $20,000 or less.</a:t>
            </a: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This bill requires that grants to be submitted online and reduces redundant reporting obligations</a:t>
            </a:r>
          </a:p>
          <a:p>
            <a:pPr marL="863599" lvl="1" indent="-431800" algn="l">
              <a:lnSpc>
                <a:spcPts val="4199"/>
              </a:lnSpc>
              <a:buFont typeface="Arial"/>
              <a:buChar char="•"/>
            </a:pPr>
            <a:r>
              <a:rPr lang="en-US" sz="3999">
                <a:solidFill>
                  <a:srgbClr val="FFFFFF"/>
                </a:solidFill>
                <a:latin typeface="Libre Baskerville"/>
                <a:ea typeface="Libre Baskerville"/>
                <a:cs typeface="Libre Baskerville"/>
                <a:sym typeface="Libre Baskerville"/>
              </a:rPr>
              <a:t>AB 2322 obligates the State to reach out to eligible nonprofit organizations at least 90 days before the application deadline for grant programs of $20,000 or more.</a:t>
            </a:r>
          </a:p>
          <a:p>
            <a:pPr algn="l">
              <a:lnSpc>
                <a:spcPts val="4500"/>
              </a:lnSpc>
            </a:pPr>
            <a:endParaRPr lang="en-US" sz="3999">
              <a:solidFill>
                <a:srgbClr val="FFFFFF"/>
              </a:solidFill>
              <a:latin typeface="Libre Baskerville"/>
              <a:ea typeface="Libre Baskerville"/>
              <a:cs typeface="Libre Baskerville"/>
              <a:sym typeface="Libre Baskerville"/>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575</Words>
  <Application>Microsoft Office PowerPoint</Application>
  <PresentationFormat>Custom</PresentationFormat>
  <Paragraphs>84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Inter Tight Heavy</vt:lpstr>
      <vt:lpstr>Libre Baskerville</vt:lpstr>
      <vt:lpstr>Calibri</vt:lpstr>
      <vt:lpstr>Libre Baskerville Bold</vt:lpstr>
      <vt:lpstr>Libre Baskerville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NTH Presentation</dc:title>
  <cp:lastModifiedBy>ASB Office</cp:lastModifiedBy>
  <cp:revision>5</cp:revision>
  <dcterms:created xsi:type="dcterms:W3CDTF">2006-08-16T00:00:00Z</dcterms:created>
  <dcterms:modified xsi:type="dcterms:W3CDTF">2024-08-16T16:13:34Z</dcterms:modified>
  <dc:identifier>DAGMdsGU4tQ</dc:identifier>
</cp:coreProperties>
</file>